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740" r:id="rId7"/>
  </p:sldMasterIdLst>
  <p:notesMasterIdLst>
    <p:notesMasterId r:id="rId13"/>
  </p:notesMasterIdLst>
  <p:sldIdLst>
    <p:sldId id="315" r:id="rId8"/>
    <p:sldId id="328" r:id="rId9"/>
    <p:sldId id="311" r:id="rId10"/>
    <p:sldId id="317" r:id="rId11"/>
    <p:sldId id="320" r:id="rId12"/>
  </p:sldIdLst>
  <p:sldSz cx="7772400" cy="9144000"/>
  <p:notesSz cx="7010400" cy="9296400"/>
  <p:defaultTextStyle>
    <a:defPPr>
      <a:defRPr lang="en-US"/>
    </a:defPPr>
    <a:lvl1pPr marL="0" algn="l" defTabSz="939666" rtl="0" eaLnBrk="1" latinLnBrk="0" hangingPunct="1">
      <a:defRPr sz="1800" kern="1200">
        <a:solidFill>
          <a:schemeClr val="tx1"/>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1: Microsoft 365" id="{CC145A8D-E047-4A04-9422-18DAD6F7A874}">
          <p14:sldIdLst>
            <p14:sldId id="315"/>
          </p14:sldIdLst>
        </p14:section>
        <p14:section name="P1: Alt-Office 365" id="{B72ADAE4-5242-43BD-A320-BF1FC88EE00C}">
          <p14:sldIdLst/>
        </p14:section>
        <p14:section name="P2: Modern Desktop" id="{CBEBD740-6545-420B-92A1-E3925ED78141}">
          <p14:sldIdLst>
            <p14:sldId id="328"/>
          </p14:sldIdLst>
        </p14:section>
        <p14:section name="P2: Alt-Intel Modern Desktop" id="{C82F0DE8-5101-4629-B593-1A6DB9E276C0}">
          <p14:sldIdLst/>
        </p14:section>
        <p14:section name="P3: Generic Device" id="{1AE4DFA6-4050-451E-ABFE-17965D9CB1DC}">
          <p14:sldIdLst>
            <p14:sldId id="311"/>
          </p14:sldIdLst>
        </p14:section>
        <p14:section name="P3: Alt-Intel VPRO Platform" id="{87AC44A4-FA80-4E31-ACDE-0A8523C84C2A}">
          <p14:sldIdLst/>
        </p14:section>
        <p14:section name="P3: Alt-Surface devices" id="{C22146DA-5BB1-44D7-9346-2DE08EEAA246}">
          <p14:sldIdLst/>
        </p14:section>
        <p14:section name="P4: M365B" id="{B3472C73-4147-4239-AD90-1AC745A4A45D}">
          <p14:sldIdLst>
            <p14:sldId id="317"/>
          </p14:sldIdLst>
        </p14:section>
        <p14:section name="P4: Alt-Office 365/Windows 10" id="{549FED97-87AD-4CC9-A9E6-1C3D8A8A6DA7}">
          <p14:sldIdLst/>
        </p14:section>
        <p14:section name="P5: Objection handling" id="{FC76B68C-5E33-4668-8350-FB2CBEE42475}">
          <p14:sldIdLst>
            <p14:sldId id="320"/>
          </p14:sldIdLst>
        </p14:section>
      </p14:sectionLst>
    </p:ext>
    <p:ext uri="{EFAFB233-063F-42B5-8137-9DF3F51BA10A}">
      <p15:sldGuideLst xmlns:p15="http://schemas.microsoft.com/office/powerpoint/2012/main">
        <p15:guide id="36" pos="2447" userDrawn="1">
          <p15:clr>
            <a:srgbClr val="A4A3A4"/>
          </p15:clr>
        </p15:guide>
        <p15:guide id="37" orient="horz" pos="2880" userDrawn="1">
          <p15:clr>
            <a:srgbClr val="A4A3A4"/>
          </p15:clr>
        </p15:guide>
        <p15:guide id="38" orient="horz" pos="1614" userDrawn="1">
          <p15:clr>
            <a:srgbClr val="A4A3A4"/>
          </p15:clr>
        </p15:guide>
        <p15:guide id="39" orient="horz" pos="5616" userDrawn="1">
          <p15:clr>
            <a:srgbClr val="A4A3A4"/>
          </p15:clr>
        </p15:guide>
        <p15:guide id="40" orient="horz" pos="3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Marc Faerber" initials="MF" lastIdx="5" clrIdx="28">
    <p:extLst>
      <p:ext uri="{19B8F6BF-5375-455C-9EA6-DF929625EA0E}">
        <p15:presenceInfo xmlns:p15="http://schemas.microsoft.com/office/powerpoint/2012/main" userId="Marc Faerber" providerId="None"/>
      </p:ext>
    </p:extLst>
  </p:cmAuthor>
  <p:cmAuthor id="1" name="Laurie Baars" initials="LB" lastIdx="59" clrIdx="0">
    <p:extLst/>
  </p:cmAuthor>
  <p:cmAuthor id="2" name="Julie McCann (Bridge Partners)" initials="JM(P" lastIdx="11" clrIdx="1">
    <p:extLst/>
  </p:cmAuthor>
  <p:cmAuthor id="3" name="Sarah" initials="S" lastIdx="2" clrIdx="2"/>
  <p:cmAuthor id="4" name="Julie McCann" initials="JM" lastIdx="23" clrIdx="3">
    <p:extLst/>
  </p:cmAuthor>
  <p:cmAuthor id="5" name="Kate Navarro Fessler" initials="KNF" lastIdx="59" clrIdx="4">
    <p:extLst/>
  </p:cmAuthor>
  <p:cmAuthor id="6" name="Barbara Spear (Bridge Partners)" initials="BS(P" lastIdx="16" clrIdx="5">
    <p:extLst/>
  </p:cmAuthor>
  <p:cmAuthor id="7" name="Jessica Harbin" initials="JH" lastIdx="72" clrIdx="6">
    <p:extLst/>
  </p:cmAuthor>
  <p:cmAuthor id="8" name="Piper Greenwood (Bridge Partners)" initials="PG(P" lastIdx="7" clrIdx="7">
    <p:extLst/>
  </p:cmAuthor>
  <p:cmAuthor id="9" name="Andrea Schneider" initials="AS" lastIdx="13" clrIdx="8">
    <p:extLst>
      <p:ext uri="{19B8F6BF-5375-455C-9EA6-DF929625EA0E}">
        <p15:presenceInfo xmlns:p15="http://schemas.microsoft.com/office/powerpoint/2012/main" userId="S-1-5-21-2127521184-1604012920-1887927527-2010376" providerId="AD"/>
      </p:ext>
    </p:extLst>
  </p:cmAuthor>
  <p:cmAuthor id="10" name="Judy Zerbach (CELA)" initials="JZ(" lastIdx="10" clrIdx="9">
    <p:extLst>
      <p:ext uri="{19B8F6BF-5375-455C-9EA6-DF929625EA0E}">
        <p15:presenceInfo xmlns:p15="http://schemas.microsoft.com/office/powerpoint/2012/main" userId="S-1-5-21-2127521184-1604012920-1887927527-22344" providerId="AD"/>
      </p:ext>
    </p:extLst>
  </p:cmAuthor>
  <p:cmAuthor id="11" name="Barbara Spear" initials="BS" lastIdx="14" clrIdx="10">
    <p:extLst>
      <p:ext uri="{19B8F6BF-5375-455C-9EA6-DF929625EA0E}">
        <p15:presenceInfo xmlns:p15="http://schemas.microsoft.com/office/powerpoint/2012/main" userId="Barbara Spear" providerId="None"/>
      </p:ext>
    </p:extLst>
  </p:cmAuthor>
  <p:cmAuthor id="12" name="Author" initials="A" lastIdx="65" clrIdx="11"/>
  <p:cmAuthor id="13" name="Rob Nicolai" initials="RN" lastIdx="15" clrIdx="12">
    <p:extLst>
      <p:ext uri="{19B8F6BF-5375-455C-9EA6-DF929625EA0E}">
        <p15:presenceInfo xmlns:p15="http://schemas.microsoft.com/office/powerpoint/2012/main" userId="7954f2dcf3543eae" providerId="Windows Live"/>
      </p:ext>
    </p:extLst>
  </p:cmAuthor>
  <p:cmAuthor id="14" name="Allison Kwan" initials="AK" lastIdx="12" clrIdx="13">
    <p:extLst>
      <p:ext uri="{19B8F6BF-5375-455C-9EA6-DF929625EA0E}">
        <p15:presenceInfo xmlns:p15="http://schemas.microsoft.com/office/powerpoint/2012/main" userId="S0037FFEA32A413F@LIVE.COM" providerId="AD"/>
      </p:ext>
    </p:extLst>
  </p:cmAuthor>
  <p:cmAuthor id="15" name="Rob Nicolai" initials="RN [2]" lastIdx="29" clrIdx="14">
    <p:extLst>
      <p:ext uri="{19B8F6BF-5375-455C-9EA6-DF929625EA0E}">
        <p15:presenceInfo xmlns:p15="http://schemas.microsoft.com/office/powerpoint/2012/main" userId="Rob Nicolai" providerId="None"/>
      </p:ext>
    </p:extLst>
  </p:cmAuthor>
  <p:cmAuthor id="16" name="Stephanie Trinen" initials="ST" lastIdx="14" clrIdx="15">
    <p:extLst>
      <p:ext uri="{19B8F6BF-5375-455C-9EA6-DF929625EA0E}">
        <p15:presenceInfo xmlns:p15="http://schemas.microsoft.com/office/powerpoint/2012/main" userId="S0033FFF86904548@LIVE.COM" providerId="AD"/>
      </p:ext>
    </p:extLst>
  </p:cmAuthor>
  <p:cmAuthor id="17" name="Stephanie Trinen" initials="ST [2]" lastIdx="10" clrIdx="16">
    <p:extLst>
      <p:ext uri="{19B8F6BF-5375-455C-9EA6-DF929625EA0E}">
        <p15:presenceInfo xmlns:p15="http://schemas.microsoft.com/office/powerpoint/2012/main" userId="S-1-5-21-124525095-708259637-1543119021-1352678" providerId="AD"/>
      </p:ext>
    </p:extLst>
  </p:cmAuthor>
  <p:cmAuthor id="18" name="Allison Kwan" initials="AK [2]" lastIdx="13" clrIdx="17">
    <p:extLst>
      <p:ext uri="{19B8F6BF-5375-455C-9EA6-DF929625EA0E}">
        <p15:presenceInfo xmlns:p15="http://schemas.microsoft.com/office/powerpoint/2012/main" userId="S-1-5-21-2127521184-1604012920-1887927527-27751130" providerId="AD"/>
      </p:ext>
    </p:extLst>
  </p:cmAuthor>
  <p:cmAuthor id="19" name="Gabrielle Shearer" initials="GS" lastIdx="15" clrIdx="18">
    <p:extLst>
      <p:ext uri="{19B8F6BF-5375-455C-9EA6-DF929625EA0E}">
        <p15:presenceInfo xmlns:p15="http://schemas.microsoft.com/office/powerpoint/2012/main" userId="3116d71b5cde8b37" providerId="Windows Live"/>
      </p:ext>
    </p:extLst>
  </p:cmAuthor>
  <p:cmAuthor id="20" name="Gabrielle Shearer" initials="GS [2]" lastIdx="1" clrIdx="19">
    <p:extLst>
      <p:ext uri="{19B8F6BF-5375-455C-9EA6-DF929625EA0E}">
        <p15:presenceInfo xmlns:p15="http://schemas.microsoft.com/office/powerpoint/2012/main" userId="S::gabrielle.shearer@bridgepartnersconsulting.com::7ff54c90-f732-4449-bf3a-14ac90a50bcb" providerId="AD"/>
      </p:ext>
    </p:extLst>
  </p:cmAuthor>
  <p:cmAuthor id="21" name="Diana McMillen (Bridge Partners)" initials="DM(P" lastIdx="2" clrIdx="20">
    <p:extLst>
      <p:ext uri="{19B8F6BF-5375-455C-9EA6-DF929625EA0E}">
        <p15:presenceInfo xmlns:p15="http://schemas.microsoft.com/office/powerpoint/2012/main" userId="S-1-12-1-1561687004-1102491763-1162930596-1099462758" providerId="AD"/>
      </p:ext>
    </p:extLst>
  </p:cmAuthor>
  <p:cmAuthor id="22" name="Michel Rau" initials="MR" lastIdx="9" clrIdx="21">
    <p:extLst>
      <p:ext uri="{19B8F6BF-5375-455C-9EA6-DF929625EA0E}">
        <p15:presenceInfo xmlns:p15="http://schemas.microsoft.com/office/powerpoint/2012/main" userId="S::mirau@microsoft.com::65d68c3b-79d4-49fe-91a9-9d6ec83775fc" providerId="AD"/>
      </p:ext>
    </p:extLst>
  </p:cmAuthor>
  <p:cmAuthor id="23" name="Louisa Gauthier" initials="LG" lastIdx="1" clrIdx="22">
    <p:extLst>
      <p:ext uri="{19B8F6BF-5375-455C-9EA6-DF929625EA0E}">
        <p15:presenceInfo xmlns:p15="http://schemas.microsoft.com/office/powerpoint/2012/main" userId="S::losadler@microsoft.com::ae5fbc07-cc88-47a1-9459-adb8526251a3" providerId="AD"/>
      </p:ext>
    </p:extLst>
  </p:cmAuthor>
  <p:cmAuthor id="24" name="Owen Jaques" initials="OJ" lastIdx="3" clrIdx="23">
    <p:extLst>
      <p:ext uri="{19B8F6BF-5375-455C-9EA6-DF929625EA0E}">
        <p15:presenceInfo xmlns:p15="http://schemas.microsoft.com/office/powerpoint/2012/main" userId="S::owjaques@microsoft.com::1155bd68-c887-4924-86ba-ba81c9899039" providerId="AD"/>
      </p:ext>
    </p:extLst>
  </p:cmAuthor>
  <p:cmAuthor id="25" name="Susan Kittleson" initials="SK" lastIdx="4" clrIdx="24">
    <p:extLst>
      <p:ext uri="{19B8F6BF-5375-455C-9EA6-DF929625EA0E}">
        <p15:presenceInfo xmlns:p15="http://schemas.microsoft.com/office/powerpoint/2012/main" userId="S::skittle@microsoft.com::8a8886ca-edbc-4543-94bc-f6c6a20d1745" providerId="AD"/>
      </p:ext>
    </p:extLst>
  </p:cmAuthor>
  <p:cmAuthor id="26" name="Gabrielle Shearer" initials="GS [3]" lastIdx="3" clrIdx="25">
    <p:extLst>
      <p:ext uri="{19B8F6BF-5375-455C-9EA6-DF929625EA0E}">
        <p15:presenceInfo xmlns:p15="http://schemas.microsoft.com/office/powerpoint/2012/main" userId="Gabrielle Shearer" providerId="None"/>
      </p:ext>
    </p:extLst>
  </p:cmAuthor>
  <p:cmAuthor id="27" name="Zenin Kassam" initials="ZK" lastIdx="3" clrIdx="26">
    <p:extLst>
      <p:ext uri="{19B8F6BF-5375-455C-9EA6-DF929625EA0E}">
        <p15:presenceInfo xmlns:p15="http://schemas.microsoft.com/office/powerpoint/2012/main" userId="S::zenink@microsoft.com::283277c7-10fa-43b8-8ced-e6e12ba39eac" providerId="AD"/>
      </p:ext>
    </p:extLst>
  </p:cmAuthor>
  <p:cmAuthor id="28" name="Tom Batcheler" initials="TB" lastIdx="3" clrIdx="27">
    <p:extLst>
      <p:ext uri="{19B8F6BF-5375-455C-9EA6-DF929625EA0E}">
        <p15:presenceInfo xmlns:p15="http://schemas.microsoft.com/office/powerpoint/2012/main" userId="Tom Batche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FF0066"/>
    <a:srgbClr val="F2F2F2"/>
    <a:srgbClr val="2B251D"/>
    <a:srgbClr val="574C3B"/>
    <a:srgbClr val="6F5623"/>
    <a:srgbClr val="24231A"/>
    <a:srgbClr val="50A4EA"/>
    <a:srgbClr val="2F2F2F"/>
    <a:srgbClr val="2A2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28" autoAdjust="0"/>
    <p:restoredTop sz="96433" autoAdjust="0"/>
  </p:normalViewPr>
  <p:slideViewPr>
    <p:cSldViewPr snapToGrid="0">
      <p:cViewPr>
        <p:scale>
          <a:sx n="75" d="100"/>
          <a:sy n="75" d="100"/>
        </p:scale>
        <p:origin x="3660" y="366"/>
      </p:cViewPr>
      <p:guideLst>
        <p:guide pos="2447"/>
        <p:guide orient="horz" pos="2880"/>
        <p:guide orient="horz" pos="1614"/>
        <p:guide orient="horz" pos="5616"/>
        <p:guide orient="horz"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theme" Target="theme/theme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14" Type="http://schemas.openxmlformats.org/officeDocument/2006/relationships/commentAuthors" Target="commentAuthors.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Faerber" userId="S::marc_lexjack-sea.com#ext#@microsoft.onmicrosoft.com::325ac16c-0651-4d98-a62c-8bb2ce060683" providerId="AD" clId="Web-{138C41F1-84F2-476C-BEA4-641714153D50}"/>
    <pc:docChg chg="delSld modSection">
      <pc:chgData name="Marc Faerber" userId="S::marc_lexjack-sea.com#ext#@microsoft.onmicrosoft.com::325ac16c-0651-4d98-a62c-8bb2ce060683" providerId="AD" clId="Web-{138C41F1-84F2-476C-BEA4-641714153D50}" dt="2018-10-19T19:58:19.590" v="5"/>
      <pc:docMkLst>
        <pc:docMk/>
      </pc:docMkLst>
      <pc:sldChg chg="del">
        <pc:chgData name="Marc Faerber" userId="S::marc_lexjack-sea.com#ext#@microsoft.onmicrosoft.com::325ac16c-0651-4d98-a62c-8bb2ce060683" providerId="AD" clId="Web-{138C41F1-84F2-476C-BEA4-641714153D50}" dt="2018-10-19T19:58:10.199" v="4"/>
        <pc:sldMkLst>
          <pc:docMk/>
          <pc:sldMk cId="3618280989" sldId="318"/>
        </pc:sldMkLst>
      </pc:sldChg>
      <pc:sldChg chg="del">
        <pc:chgData name="Marc Faerber" userId="S::marc_lexjack-sea.com#ext#@microsoft.onmicrosoft.com::325ac16c-0651-4d98-a62c-8bb2ce060683" providerId="AD" clId="Web-{138C41F1-84F2-476C-BEA4-641714153D50}" dt="2018-10-19T19:58:07.605" v="3"/>
        <pc:sldMkLst>
          <pc:docMk/>
          <pc:sldMk cId="1836357861" sldId="319"/>
        </pc:sldMkLst>
      </pc:sldChg>
      <pc:sldChg chg="del">
        <pc:chgData name="Marc Faerber" userId="S::marc_lexjack-sea.com#ext#@microsoft.onmicrosoft.com::325ac16c-0651-4d98-a62c-8bb2ce060683" providerId="AD" clId="Web-{138C41F1-84F2-476C-BEA4-641714153D50}" dt="2018-10-19T19:57:42.698" v="0"/>
        <pc:sldMkLst>
          <pc:docMk/>
          <pc:sldMk cId="3737313380" sldId="321"/>
        </pc:sldMkLst>
      </pc:sldChg>
      <pc:sldChg chg="del">
        <pc:chgData name="Marc Faerber" userId="S::marc_lexjack-sea.com#ext#@microsoft.onmicrosoft.com::325ac16c-0651-4d98-a62c-8bb2ce060683" providerId="AD" clId="Web-{138C41F1-84F2-476C-BEA4-641714153D50}" dt="2018-10-19T19:58:19.590" v="5"/>
        <pc:sldMkLst>
          <pc:docMk/>
          <pc:sldMk cId="2564346793" sldId="322"/>
        </pc:sldMkLst>
      </pc:sldChg>
      <pc:sldChg chg="del">
        <pc:chgData name="Marc Faerber" userId="S::marc_lexjack-sea.com#ext#@microsoft.onmicrosoft.com::325ac16c-0651-4d98-a62c-8bb2ce060683" providerId="AD" clId="Web-{138C41F1-84F2-476C-BEA4-641714153D50}" dt="2018-10-19T19:58:00.152" v="2"/>
        <pc:sldMkLst>
          <pc:docMk/>
          <pc:sldMk cId="1142423853" sldId="325"/>
        </pc:sldMkLst>
      </pc:sldChg>
      <pc:sldChg chg="del">
        <pc:chgData name="Marc Faerber" userId="S::marc_lexjack-sea.com#ext#@microsoft.onmicrosoft.com::325ac16c-0651-4d98-a62c-8bb2ce060683" providerId="AD" clId="Web-{138C41F1-84F2-476C-BEA4-641714153D50}" dt="2018-10-19T19:57:48.511" v="1"/>
        <pc:sldMkLst>
          <pc:docMk/>
          <pc:sldMk cId="3456355193"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8AA8B47B-ED0B-4CD4-AEAC-BDB25FD291F8}" type="datetimeFigureOut">
              <a:rPr lang="en-US" smtClean="0"/>
              <a:t>1/4/2019</a:t>
            </a:fld>
            <a:endParaRPr lang="en-US"/>
          </a:p>
        </p:txBody>
      </p:sp>
      <p:sp>
        <p:nvSpPr>
          <p:cNvPr id="4" name="Slide Image Placeholder 3"/>
          <p:cNvSpPr>
            <a:spLocks noGrp="1" noRot="1" noChangeAspect="1"/>
          </p:cNvSpPr>
          <p:nvPr>
            <p:ph type="sldImg" idx="2"/>
          </p:nvPr>
        </p:nvSpPr>
        <p:spPr>
          <a:xfrm>
            <a:off x="2171700" y="1162050"/>
            <a:ext cx="26670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C602A6-F98D-4852-A8AE-B98A87749435}" type="slidenum">
              <a:rPr lang="en-US" smtClean="0"/>
              <a:t>‹#›</a:t>
            </a:fld>
            <a:endParaRPr lang="en-US"/>
          </a:p>
        </p:txBody>
      </p:sp>
    </p:spTree>
    <p:extLst>
      <p:ext uri="{BB962C8B-B14F-4D97-AF65-F5344CB8AC3E}">
        <p14:creationId xmlns:p14="http://schemas.microsoft.com/office/powerpoint/2010/main" val="1563181552"/>
      </p:ext>
    </p:extLst>
  </p:cSld>
  <p:clrMap bg1="lt1" tx1="dk1" bg2="lt2" tx2="dk2" accent1="accent1" accent2="accent2" accent3="accent3" accent4="accent4" accent5="accent5" accent6="accent6" hlink="hlink" folHlink="folHlink"/>
  <p:notesStyle>
    <a:lvl1pPr marL="0" algn="l" defTabSz="939666" rtl="0" eaLnBrk="1" latinLnBrk="0" hangingPunct="1">
      <a:defRPr sz="1400" kern="1200">
        <a:solidFill>
          <a:schemeClr val="tx1"/>
        </a:solidFill>
        <a:latin typeface="+mn-lt"/>
        <a:ea typeface="+mn-ea"/>
        <a:cs typeface="+mn-cs"/>
      </a:defRPr>
    </a:lvl1pPr>
    <a:lvl2pPr marL="469832" algn="l" defTabSz="939666" rtl="0" eaLnBrk="1" latinLnBrk="0" hangingPunct="1">
      <a:defRPr sz="1400" kern="1200">
        <a:solidFill>
          <a:schemeClr val="tx1"/>
        </a:solidFill>
        <a:latin typeface="+mn-lt"/>
        <a:ea typeface="+mn-ea"/>
        <a:cs typeface="+mn-cs"/>
      </a:defRPr>
    </a:lvl2pPr>
    <a:lvl3pPr marL="939666" algn="l" defTabSz="939666" rtl="0" eaLnBrk="1" latinLnBrk="0" hangingPunct="1">
      <a:defRPr sz="1400" kern="1200">
        <a:solidFill>
          <a:schemeClr val="tx1"/>
        </a:solidFill>
        <a:latin typeface="+mn-lt"/>
        <a:ea typeface="+mn-ea"/>
        <a:cs typeface="+mn-cs"/>
      </a:defRPr>
    </a:lvl3pPr>
    <a:lvl4pPr marL="1409498" algn="l" defTabSz="939666" rtl="0" eaLnBrk="1" latinLnBrk="0" hangingPunct="1">
      <a:defRPr sz="1400" kern="1200">
        <a:solidFill>
          <a:schemeClr val="tx1"/>
        </a:solidFill>
        <a:latin typeface="+mn-lt"/>
        <a:ea typeface="+mn-ea"/>
        <a:cs typeface="+mn-cs"/>
      </a:defRPr>
    </a:lvl4pPr>
    <a:lvl5pPr marL="1879330" algn="l" defTabSz="939666" rtl="0" eaLnBrk="1" latinLnBrk="0" hangingPunct="1">
      <a:defRPr sz="1400" kern="1200">
        <a:solidFill>
          <a:schemeClr val="tx1"/>
        </a:solidFill>
        <a:latin typeface="+mn-lt"/>
        <a:ea typeface="+mn-ea"/>
        <a:cs typeface="+mn-cs"/>
      </a:defRPr>
    </a:lvl5pPr>
    <a:lvl6pPr marL="2349164" algn="l" defTabSz="939666" rtl="0" eaLnBrk="1" latinLnBrk="0" hangingPunct="1">
      <a:defRPr sz="1400" kern="1200">
        <a:solidFill>
          <a:schemeClr val="tx1"/>
        </a:solidFill>
        <a:latin typeface="+mn-lt"/>
        <a:ea typeface="+mn-ea"/>
        <a:cs typeface="+mn-cs"/>
      </a:defRPr>
    </a:lvl6pPr>
    <a:lvl7pPr marL="2818996" algn="l" defTabSz="939666" rtl="0" eaLnBrk="1" latinLnBrk="0" hangingPunct="1">
      <a:defRPr sz="1400" kern="1200">
        <a:solidFill>
          <a:schemeClr val="tx1"/>
        </a:solidFill>
        <a:latin typeface="+mn-lt"/>
        <a:ea typeface="+mn-ea"/>
        <a:cs typeface="+mn-cs"/>
      </a:defRPr>
    </a:lvl7pPr>
    <a:lvl8pPr marL="3288829" algn="l" defTabSz="939666" rtl="0" eaLnBrk="1" latinLnBrk="0" hangingPunct="1">
      <a:defRPr sz="1400" kern="1200">
        <a:solidFill>
          <a:schemeClr val="tx1"/>
        </a:solidFill>
        <a:latin typeface="+mn-lt"/>
        <a:ea typeface="+mn-ea"/>
        <a:cs typeface="+mn-cs"/>
      </a:defRPr>
    </a:lvl8pPr>
    <a:lvl9pPr marL="3758662" algn="l" defTabSz="9396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1143000"/>
            <a:ext cx="26225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DFC2A-A0A7-4AA5-99D7-38ECC4F7B5FA}"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61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1162050"/>
            <a:ext cx="26638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02A6-F98D-4852-A8AE-B98A87749435}" type="slidenum">
              <a:rPr lang="en-US" smtClean="0"/>
              <a:t>2</a:t>
            </a:fld>
            <a:endParaRPr lang="en-US" dirty="0"/>
          </a:p>
        </p:txBody>
      </p:sp>
    </p:spTree>
    <p:extLst>
      <p:ext uri="{BB962C8B-B14F-4D97-AF65-F5344CB8AC3E}">
        <p14:creationId xmlns:p14="http://schemas.microsoft.com/office/powerpoint/2010/main" val="364226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1162050"/>
            <a:ext cx="266382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C602A6-F98D-4852-A8AE-B98A87749435}" type="slidenum">
              <a:rPr lang="en-US" smtClean="0"/>
              <a:t>3</a:t>
            </a:fld>
            <a:endParaRPr lang="en-US"/>
          </a:p>
        </p:txBody>
      </p:sp>
    </p:spTree>
    <p:extLst>
      <p:ext uri="{BB962C8B-B14F-4D97-AF65-F5344CB8AC3E}">
        <p14:creationId xmlns:p14="http://schemas.microsoft.com/office/powerpoint/2010/main" val="251869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1162050"/>
            <a:ext cx="26638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02A6-F98D-4852-A8AE-B98A87749435}" type="slidenum">
              <a:rPr lang="en-US" smtClean="0"/>
              <a:t>4</a:t>
            </a:fld>
            <a:endParaRPr lang="en-US" dirty="0"/>
          </a:p>
        </p:txBody>
      </p:sp>
    </p:spTree>
    <p:extLst>
      <p:ext uri="{BB962C8B-B14F-4D97-AF65-F5344CB8AC3E}">
        <p14:creationId xmlns:p14="http://schemas.microsoft.com/office/powerpoint/2010/main" val="2630749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171684" y="2795328"/>
            <a:ext cx="4001289" cy="1685563"/>
          </a:xfrm>
          <a:noFill/>
        </p:spPr>
        <p:txBody>
          <a:bodyPr lIns="150346" tIns="93967" rIns="150346" bIns="93967" anchor="t" anchorCtr="0"/>
          <a:lstStyle>
            <a:lvl1pPr>
              <a:defRPr sz="5400" spc="-101" baseline="0">
                <a:gradFill>
                  <a:gsLst>
                    <a:gs pos="57576">
                      <a:srgbClr val="FFFFFF"/>
                    </a:gs>
                    <a:gs pos="35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170650" y="5169707"/>
            <a:ext cx="4001289" cy="2390805"/>
          </a:xfrm>
        </p:spPr>
        <p:txBody>
          <a:bodyPr tIns="112760" bIns="112760">
            <a:noAutofit/>
          </a:bodyPr>
          <a:lstStyle>
            <a:lvl1pPr marL="0" indent="0">
              <a:spcBef>
                <a:spcPts val="0"/>
              </a:spcBef>
              <a:buNone/>
              <a:defRPr sz="3200">
                <a:gradFill>
                  <a:gsLst>
                    <a:gs pos="57576">
                      <a:srgbClr val="FFFFFF"/>
                    </a:gs>
                    <a:gs pos="35000">
                      <a:srgbClr val="FFFFFF"/>
                    </a:gs>
                  </a:gsLst>
                  <a:lin ang="5400000" scaled="0"/>
                </a:gradFill>
              </a:defRPr>
            </a:lvl1pPr>
          </a:lstStyle>
          <a:p>
            <a:pPr lvl="0"/>
            <a:r>
              <a:rPr lang="en-US"/>
              <a:t>Speaker Name</a:t>
            </a:r>
          </a:p>
        </p:txBody>
      </p:sp>
      <p:pic>
        <p:nvPicPr>
          <p:cNvPr id="7" name="Picture 6"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5978" y="8162793"/>
            <a:ext cx="800060" cy="356945"/>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5978" y="8097803"/>
            <a:ext cx="1658256" cy="340122"/>
          </a:xfrm>
          <a:prstGeom prst="rect">
            <a:avLst/>
          </a:prstGeom>
          <a:noFill/>
          <a:ln>
            <a:noFill/>
          </a:ln>
        </p:spPr>
      </p:pic>
    </p:spTree>
    <p:extLst>
      <p:ext uri="{BB962C8B-B14F-4D97-AF65-F5344CB8AC3E}">
        <p14:creationId xmlns:p14="http://schemas.microsoft.com/office/powerpoint/2010/main" val="224312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90698" y="3969407"/>
            <a:ext cx="5143237" cy="2390805"/>
          </a:xfrm>
          <a:noFill/>
        </p:spPr>
        <p:txBody>
          <a:bodyPr lIns="0" tIns="91440" rIns="146304" bIns="91440" anchor="b" anchorCtr="0"/>
          <a:lstStyle>
            <a:lvl1pPr>
              <a:defRPr sz="3067" strike="noStrike" spc="-84"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295005" y="6315303"/>
            <a:ext cx="5329378" cy="954575"/>
          </a:xfrm>
          <a:noFill/>
        </p:spPr>
        <p:txBody>
          <a:bodyPr lIns="0" tIns="109728" rIns="164592" bIns="109728">
            <a:noAutofit/>
          </a:bodyPr>
          <a:lstStyle>
            <a:lvl1pPr marL="0" indent="0">
              <a:spcBef>
                <a:spcPts val="0"/>
              </a:spcBef>
              <a:buNone/>
              <a:defRPr sz="1136" spc="0" baseline="0">
                <a:solidFill>
                  <a:schemeClr val="tx1"/>
                </a:solidFill>
                <a:latin typeface="+mn-lt"/>
              </a:defRPr>
            </a:lvl1pPr>
          </a:lstStyle>
          <a:p>
            <a:pPr lvl="0"/>
            <a:r>
              <a:rPr lang="en-US" err="1"/>
              <a:t>Autahor</a:t>
            </a:r>
            <a:r>
              <a:rPr lang="en-US"/>
              <a:t> Name</a:t>
            </a:r>
          </a:p>
          <a:p>
            <a:pPr lvl="0"/>
            <a:r>
              <a:rPr lang="en-US"/>
              <a:t>Date</a:t>
            </a:r>
          </a:p>
        </p:txBody>
      </p:sp>
      <p:pic>
        <p:nvPicPr>
          <p:cNvPr id="64" name="MS logo gray - EMF"/>
          <p:cNvPicPr>
            <a:picLocks noChangeAspect="1"/>
          </p:cNvPicPr>
          <p:nvPr userDrawn="1"/>
        </p:nvPicPr>
        <p:blipFill>
          <a:blip r:embed="rId2"/>
          <a:stretch>
            <a:fillRect/>
          </a:stretch>
        </p:blipFill>
        <p:spPr bwMode="black">
          <a:xfrm>
            <a:off x="290699" y="587334"/>
            <a:ext cx="753872" cy="337687"/>
          </a:xfrm>
          <a:prstGeom prst="rect">
            <a:avLst/>
          </a:prstGeom>
        </p:spPr>
      </p:pic>
    </p:spTree>
    <p:extLst>
      <p:ext uri="{BB962C8B-B14F-4D97-AF65-F5344CB8AC3E}">
        <p14:creationId xmlns:p14="http://schemas.microsoft.com/office/powerpoint/2010/main" val="2406718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699" y="1255595"/>
            <a:ext cx="2306718" cy="1199554"/>
          </a:xfrm>
        </p:spPr>
        <p:txBody>
          <a:bodyPr lIns="0" tIns="0" rIns="0" bIns="0"/>
          <a:lstStyle>
            <a:lvl1pPr>
              <a:defRPr sz="1023" spc="-28" baseline="0">
                <a:solidFill>
                  <a:schemeClr val="tx1"/>
                </a:solidFill>
              </a:defRPr>
            </a:lvl1pPr>
          </a:lstStyle>
          <a:p>
            <a:r>
              <a:rPr lang="en-US"/>
              <a:t>Contents</a:t>
            </a:r>
          </a:p>
        </p:txBody>
      </p:sp>
      <p:sp>
        <p:nvSpPr>
          <p:cNvPr id="4" name="Text Placeholder 3"/>
          <p:cNvSpPr>
            <a:spLocks noGrp="1"/>
          </p:cNvSpPr>
          <p:nvPr>
            <p:ph type="body" sz="quarter" idx="10" hasCustomPrompt="1"/>
          </p:nvPr>
        </p:nvSpPr>
        <p:spPr>
          <a:xfrm>
            <a:off x="3971527" y="1255595"/>
            <a:ext cx="2446609" cy="5049330"/>
          </a:xfrm>
        </p:spPr>
        <p:txBody>
          <a:bodyPr wrap="square" lIns="0" tIns="0" rIns="0" bIns="0">
            <a:noAutofit/>
          </a:bodyPr>
          <a:lstStyle>
            <a:lvl1pPr marL="0" indent="0" defTabSz="288214">
              <a:buNone/>
              <a:defRPr sz="1023" spc="-28" baseline="0">
                <a:solidFill>
                  <a:schemeClr val="accent1"/>
                </a:solidFill>
              </a:defRPr>
            </a:lvl1pPr>
            <a:lvl2pPr marL="127310" indent="0">
              <a:buNone/>
              <a:defRPr sz="1003"/>
            </a:lvl2pPr>
            <a:lvl3pPr marL="254617" indent="0">
              <a:buNone/>
              <a:defRPr sz="1003"/>
            </a:lvl3pPr>
            <a:lvl4pPr marL="381927" indent="0">
              <a:buNone/>
              <a:defRPr sz="1003"/>
            </a:lvl4pPr>
            <a:lvl5pPr marL="509236" indent="0">
              <a:buNone/>
              <a:defRPr sz="1003"/>
            </a:lvl5pPr>
          </a:lstStyle>
          <a:p>
            <a:pPr lvl="0"/>
            <a:r>
              <a:rPr lang="en-US"/>
              <a:t>##	Section Title</a:t>
            </a:r>
          </a:p>
        </p:txBody>
      </p:sp>
    </p:spTree>
    <p:extLst>
      <p:ext uri="{BB962C8B-B14F-4D97-AF65-F5344CB8AC3E}">
        <p14:creationId xmlns:p14="http://schemas.microsoft.com/office/powerpoint/2010/main" val="20323025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700" y="827243"/>
            <a:ext cx="7207874" cy="230832"/>
          </a:xfrm>
        </p:spPr>
        <p:txBody>
          <a:bodyPr wrap="square" lIns="0" tIns="0" rIns="0" bIns="0">
            <a:spAutoFit/>
          </a:bodyPr>
          <a:lstStyle>
            <a:lvl1pPr>
              <a:lnSpc>
                <a:spcPts val="1782"/>
              </a:lnSpc>
              <a:defRPr sz="1591" strike="noStrike">
                <a:solidFill>
                  <a:srgbClr val="2F2F2F"/>
                </a:solidFill>
              </a:defRPr>
            </a:lvl1pPr>
          </a:lstStyle>
          <a:p>
            <a:r>
              <a:rPr lang="en-US"/>
              <a:t>Title</a:t>
            </a:r>
          </a:p>
        </p:txBody>
      </p:sp>
    </p:spTree>
    <p:extLst>
      <p:ext uri="{BB962C8B-B14F-4D97-AF65-F5344CB8AC3E}">
        <p14:creationId xmlns:p14="http://schemas.microsoft.com/office/powerpoint/2010/main" val="20739915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7979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tx2"/>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290698" y="1175903"/>
            <a:ext cx="4752335" cy="4744255"/>
          </a:xfrm>
          <a:noFill/>
        </p:spPr>
        <p:txBody>
          <a:bodyPr vert="horz" wrap="square" lIns="0" tIns="0" rIns="0" bIns="0" rtlCol="0" anchor="t" anchorCtr="0">
            <a:noAutofit/>
          </a:bodyPr>
          <a:lstStyle>
            <a:lvl1pPr>
              <a:defRPr lang="en-US" sz="3067" spc="-84" dirty="0">
                <a:solidFill>
                  <a:schemeClr val="bg1"/>
                </a:solidFill>
              </a:defRPr>
            </a:lvl1pPr>
          </a:lstStyle>
          <a:p>
            <a:pPr marL="0" lvl="0">
              <a:lnSpc>
                <a:spcPts val="3119"/>
              </a:lnSpc>
            </a:pPr>
            <a:r>
              <a:rPr lang="en-US"/>
              <a:t>Section title</a:t>
            </a:r>
          </a:p>
        </p:txBody>
      </p:sp>
    </p:spTree>
    <p:extLst>
      <p:ext uri="{BB962C8B-B14F-4D97-AF65-F5344CB8AC3E}">
        <p14:creationId xmlns:p14="http://schemas.microsoft.com/office/powerpoint/2010/main" val="3297626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700" y="827243"/>
            <a:ext cx="7207874" cy="230832"/>
          </a:xfrm>
        </p:spPr>
        <p:txBody>
          <a:bodyPr wrap="square" lIns="0" tIns="0" rIns="0" bIns="0">
            <a:spAutoFit/>
          </a:bodyPr>
          <a:lstStyle>
            <a:lvl1pPr>
              <a:lnSpc>
                <a:spcPts val="1782"/>
              </a:lnSpc>
              <a:defRPr sz="1591">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290702" y="2509784"/>
            <a:ext cx="3033359" cy="333425"/>
          </a:xfrm>
        </p:spPr>
        <p:txBody>
          <a:bodyPr wrap="square" lIns="0" tIns="0" rIns="0" bIns="0">
            <a:spAutoFit/>
          </a:bodyPr>
          <a:lstStyle>
            <a:lvl1pPr marL="0" indent="0">
              <a:lnSpc>
                <a:spcPts val="1337"/>
              </a:lnSpc>
              <a:buNone/>
              <a:defRPr sz="1136" b="0" i="0">
                <a:solidFill>
                  <a:schemeClr val="tx1"/>
                </a:solidFill>
                <a:latin typeface="+mn-lt"/>
              </a:defRPr>
            </a:lvl1pPr>
            <a:lvl2pPr marL="127310" indent="0">
              <a:buNone/>
              <a:defRPr/>
            </a:lvl2pPr>
            <a:lvl3pPr marL="254617" indent="0">
              <a:buNone/>
              <a:defRPr/>
            </a:lvl3pPr>
            <a:lvl4pPr marL="381927" indent="0">
              <a:buNone/>
              <a:defRPr/>
            </a:lvl4pPr>
            <a:lvl5pPr marL="509236"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290699" y="3610135"/>
            <a:ext cx="3033359" cy="1401666"/>
          </a:xfrm>
        </p:spPr>
        <p:txBody>
          <a:bodyPr lIns="0" tIns="0" rIns="0" bIns="0"/>
          <a:lstStyle>
            <a:lvl1pPr marL="159137" indent="-159137">
              <a:lnSpc>
                <a:spcPts val="1003"/>
              </a:lnSpc>
              <a:spcBef>
                <a:spcPts val="0"/>
              </a:spcBef>
              <a:buFont typeface="Arial" panose="020B0604020202020204" pitchFamily="34" charset="0"/>
              <a:buChar char="•"/>
              <a:defRPr sz="796" b="0" i="0">
                <a:solidFill>
                  <a:schemeClr val="tx1"/>
                </a:solidFill>
                <a:latin typeface="+mn-lt"/>
              </a:defRPr>
            </a:lvl1pPr>
            <a:lvl2pPr marL="0" indent="0">
              <a:lnSpc>
                <a:spcPts val="1003"/>
              </a:lnSpc>
              <a:spcBef>
                <a:spcPts val="0"/>
              </a:spcBef>
              <a:buNone/>
              <a:defRPr sz="779">
                <a:solidFill>
                  <a:schemeClr val="tx1"/>
                </a:solidFill>
              </a:defRPr>
            </a:lvl2pPr>
            <a:lvl3pPr marL="254617" indent="0">
              <a:buNone/>
              <a:defRPr/>
            </a:lvl3pPr>
            <a:lvl4pPr marL="381927" indent="0">
              <a:buNone/>
              <a:defRPr/>
            </a:lvl4pPr>
            <a:lvl5pPr marL="50923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319346042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700" y="827243"/>
            <a:ext cx="7207874" cy="230832"/>
          </a:xfrm>
        </p:spPr>
        <p:txBody>
          <a:bodyPr wrap="square" lIns="0" tIns="0" rIns="0" bIns="0">
            <a:spAutoFit/>
          </a:bodyPr>
          <a:lstStyle>
            <a:lvl1pPr>
              <a:lnSpc>
                <a:spcPts val="1782"/>
              </a:lnSpc>
              <a:defRPr sz="1591">
                <a:solidFill>
                  <a:schemeClr val="tx1"/>
                </a:solidFill>
              </a:defRPr>
            </a:lvl1pPr>
          </a:lstStyle>
          <a:p>
            <a:r>
              <a:rPr lang="en-US"/>
              <a:t>Device layout 3</a:t>
            </a:r>
          </a:p>
        </p:txBody>
      </p:sp>
    </p:spTree>
    <p:extLst>
      <p:ext uri="{BB962C8B-B14F-4D97-AF65-F5344CB8AC3E}">
        <p14:creationId xmlns:p14="http://schemas.microsoft.com/office/powerpoint/2010/main" val="32317380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2" y="8132254"/>
            <a:ext cx="2857354" cy="266918"/>
          </a:xfrm>
          <a:prstGeom prst="rect">
            <a:avLst/>
          </a:prstGeom>
          <a:noFill/>
          <a:ln w="12700">
            <a:noFill/>
            <a:miter lim="800000"/>
            <a:headEnd type="none" w="sm" len="sm"/>
            <a:tailEnd type="none" w="sm" len="sm"/>
          </a:ln>
          <a:effectLst/>
        </p:spPr>
        <p:txBody>
          <a:bodyPr vert="horz" wrap="square" lIns="101847" tIns="101847" rIns="101847" bIns="101847" numCol="1" anchor="t" anchorCtr="0" compatLnSpc="1">
            <a:prstTxWarp prst="textNoShape">
              <a:avLst/>
            </a:prstTxWarp>
            <a:spAutoFit/>
          </a:bodyPr>
          <a:lstStyle/>
          <a:p>
            <a:pPr defTabSz="519199" eaLnBrk="0" hangingPunct="0"/>
            <a:r>
              <a:rPr lang="en-US" sz="398">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285736" y="626759"/>
            <a:ext cx="927089" cy="406437"/>
          </a:xfrm>
          <a:prstGeom prst="rect">
            <a:avLst/>
          </a:prstGeom>
        </p:spPr>
      </p:pic>
    </p:spTree>
    <p:extLst>
      <p:ext uri="{BB962C8B-B14F-4D97-AF65-F5344CB8AC3E}">
        <p14:creationId xmlns:p14="http://schemas.microsoft.com/office/powerpoint/2010/main" val="21770189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6742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54443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1682" y="2791369"/>
            <a:ext cx="5714668" cy="937666"/>
          </a:xfrm>
          <a:noFill/>
        </p:spPr>
        <p:txBody>
          <a:bodyPr lIns="150346" tIns="93967" rIns="150346" bIns="93967" anchor="t" anchorCtr="0"/>
          <a:lstStyle>
            <a:lvl1pPr>
              <a:defRPr sz="5400" spc="-101" baseline="0">
                <a:gradFill>
                  <a:gsLst>
                    <a:gs pos="100000">
                      <a:schemeClr val="tx2"/>
                    </a:gs>
                    <a:gs pos="0">
                      <a:schemeClr val="tx2"/>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171685" y="5171434"/>
            <a:ext cx="4571727" cy="2389768"/>
          </a:xfrm>
          <a:noFill/>
        </p:spPr>
        <p:txBody>
          <a:bodyPr lIns="150346" tIns="112760" rIns="150346" bIns="112760">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pic>
        <p:nvPicPr>
          <p:cNvPr id="6" name="Picture 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978" y="8161841"/>
            <a:ext cx="800060" cy="358845"/>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5978" y="8097803"/>
            <a:ext cx="1658256" cy="340122"/>
          </a:xfrm>
          <a:prstGeom prst="rect">
            <a:avLst/>
          </a:prstGeom>
          <a:noFill/>
          <a:ln>
            <a:noFill/>
          </a:ln>
        </p:spPr>
      </p:pic>
    </p:spTree>
    <p:extLst>
      <p:ext uri="{BB962C8B-B14F-4D97-AF65-F5344CB8AC3E}">
        <p14:creationId xmlns:p14="http://schemas.microsoft.com/office/powerpoint/2010/main" val="1731870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51710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343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6972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79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4" y="8228825"/>
            <a:ext cx="7429121" cy="389994"/>
          </a:xfrm>
          <a:prstGeom prst="rect">
            <a:avLst/>
          </a:prstGeom>
          <a:noFill/>
          <a:ln w="12700">
            <a:noFill/>
            <a:miter lim="800000"/>
            <a:headEnd type="none" w="sm" len="sm"/>
            <a:tailEnd type="none" w="sm" len="sm"/>
          </a:ln>
          <a:effectLst/>
        </p:spPr>
        <p:txBody>
          <a:bodyPr vert="horz" wrap="square" lIns="184239" tIns="147391" rIns="184239" bIns="147391" numCol="1" anchor="t" anchorCtr="0" compatLnSpc="1">
            <a:prstTxWarp prst="textNoShape">
              <a:avLst/>
            </a:prstTxWarp>
            <a:spAutoFit/>
          </a:bodyPr>
          <a:lstStyle/>
          <a:p>
            <a:pPr defTabSz="939200" eaLnBrk="0" hangingPunct="0"/>
            <a:r>
              <a:rPr lang="en-US" sz="600">
                <a:gradFill>
                  <a:gsLst>
                    <a:gs pos="0">
                      <a:srgbClr val="505050"/>
                    </a:gs>
                    <a:gs pos="100000">
                      <a:srgbClr val="505050"/>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11" y="4111536"/>
            <a:ext cx="6719251" cy="1338158"/>
          </a:xfrm>
          <a:prstGeom prst="rect">
            <a:avLst/>
          </a:prstGeom>
          <a:noFill/>
          <a:ln>
            <a:noFill/>
          </a:ln>
        </p:spPr>
      </p:pic>
    </p:spTree>
    <p:extLst>
      <p:ext uri="{BB962C8B-B14F-4D97-AF65-F5344CB8AC3E}">
        <p14:creationId xmlns:p14="http://schemas.microsoft.com/office/powerpoint/2010/main" val="25236091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171644" y="8228825"/>
            <a:ext cx="7429121" cy="389994"/>
          </a:xfrm>
          <a:prstGeom prst="rect">
            <a:avLst/>
          </a:prstGeom>
          <a:noFill/>
          <a:ln w="12700">
            <a:noFill/>
            <a:miter lim="800000"/>
            <a:headEnd type="none" w="sm" len="sm"/>
            <a:tailEnd type="none" w="sm" len="sm"/>
          </a:ln>
          <a:effectLst/>
        </p:spPr>
        <p:txBody>
          <a:bodyPr vert="horz" wrap="square" lIns="184239" tIns="147391" rIns="184239" bIns="147391" numCol="1" anchor="t" anchorCtr="0" compatLnSpc="1">
            <a:prstTxWarp prst="textNoShape">
              <a:avLst/>
            </a:prstTxWarp>
            <a:spAutoFit/>
          </a:bodyPr>
          <a:lstStyle/>
          <a:p>
            <a:pPr defTabSz="939200" eaLnBrk="0" hangingPunct="0"/>
            <a:r>
              <a:rPr lang="en-US" sz="600">
                <a:gradFill>
                  <a:gsLst>
                    <a:gs pos="0">
                      <a:srgbClr val="FFFFFF"/>
                    </a:gs>
                    <a:gs pos="100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7011" y="4111537"/>
            <a:ext cx="6719251" cy="1338158"/>
          </a:xfrm>
          <a:prstGeom prst="rect">
            <a:avLst/>
          </a:prstGeom>
          <a:noFill/>
          <a:ln>
            <a:noFill/>
          </a:ln>
        </p:spPr>
      </p:pic>
    </p:spTree>
    <p:extLst>
      <p:ext uri="{BB962C8B-B14F-4D97-AF65-F5344CB8AC3E}">
        <p14:creationId xmlns:p14="http://schemas.microsoft.com/office/powerpoint/2010/main" val="27288489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_2">
    <p:spTree>
      <p:nvGrpSpPr>
        <p:cNvPr id="1" name=""/>
        <p:cNvGrpSpPr/>
        <p:nvPr/>
      </p:nvGrpSpPr>
      <p:grpSpPr>
        <a:xfrm>
          <a:off x="0" y="0"/>
          <a:ext cx="0" cy="0"/>
          <a:chOff x="0" y="0"/>
          <a:chExt cx="0" cy="0"/>
        </a:xfrm>
      </p:grpSpPr>
      <p:sp>
        <p:nvSpPr>
          <p:cNvPr id="2" name="Title 1"/>
          <p:cNvSpPr>
            <a:spLocks noGrp="1"/>
          </p:cNvSpPr>
          <p:nvPr>
            <p:ph type="title"/>
          </p:nvPr>
        </p:nvSpPr>
        <p:spPr>
          <a:xfrm>
            <a:off x="171643" y="386023"/>
            <a:ext cx="5444846" cy="1479879"/>
          </a:xfrm>
        </p:spPr>
        <p:txBody>
          <a:bodyPr/>
          <a:lstStyle>
            <a:lvl1pPr algn="l" defTabSz="939654" rtl="0" eaLnBrk="1" latinLnBrk="0" hangingPunct="1">
              <a:lnSpc>
                <a:spcPct val="90000"/>
              </a:lnSpc>
              <a:spcBef>
                <a:spcPct val="0"/>
              </a:spcBef>
              <a:buNone/>
              <a:defRPr lang="en-US" sz="5000" b="0" kern="1200" cap="none" spc="-103" baseline="0" dirty="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r>
              <a:rPr lang="en-US"/>
              <a:t>Click to edit Master title style</a:t>
            </a:r>
          </a:p>
        </p:txBody>
      </p:sp>
      <p:sp>
        <p:nvSpPr>
          <p:cNvPr id="4" name="Freeform 3"/>
          <p:cNvSpPr/>
          <p:nvPr userDrawn="1"/>
        </p:nvSpPr>
        <p:spPr bwMode="auto">
          <a:xfrm flipH="1">
            <a:off x="2026840" y="0"/>
            <a:ext cx="5745560" cy="9144000"/>
          </a:xfrm>
          <a:custGeom>
            <a:avLst/>
            <a:gdLst>
              <a:gd name="connsiteX0" fmla="*/ 2250659 w 9193366"/>
              <a:gd name="connsiteY0" fmla="*/ 0 h 6994525"/>
              <a:gd name="connsiteX1" fmla="*/ 2249942 w 9193366"/>
              <a:gd name="connsiteY1" fmla="*/ 0 h 6994525"/>
              <a:gd name="connsiteX2" fmla="*/ 0 w 9193366"/>
              <a:gd name="connsiteY2" fmla="*/ 0 h 6994525"/>
              <a:gd name="connsiteX3" fmla="*/ 0 w 9193366"/>
              <a:gd name="connsiteY3" fmla="*/ 6994525 h 6994525"/>
              <a:gd name="connsiteX4" fmla="*/ 2249942 w 9193366"/>
              <a:gd name="connsiteY4" fmla="*/ 6994525 h 6994525"/>
              <a:gd name="connsiteX5" fmla="*/ 2250659 w 9193366"/>
              <a:gd name="connsiteY5" fmla="*/ 6994525 h 6994525"/>
              <a:gd name="connsiteX6" fmla="*/ 9193366 w 9193366"/>
              <a:gd name="connsiteY6" fmla="*/ 6994525 h 6994525"/>
              <a:gd name="connsiteX7" fmla="*/ 2250659 w 9193366"/>
              <a:gd name="connsiteY7" fmla="*/ 723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3366" h="6994525">
                <a:moveTo>
                  <a:pt x="2250659" y="0"/>
                </a:moveTo>
                <a:lnTo>
                  <a:pt x="2249942" y="0"/>
                </a:lnTo>
                <a:lnTo>
                  <a:pt x="0" y="0"/>
                </a:lnTo>
                <a:lnTo>
                  <a:pt x="0" y="6994525"/>
                </a:lnTo>
                <a:lnTo>
                  <a:pt x="2249942" y="6994525"/>
                </a:lnTo>
                <a:lnTo>
                  <a:pt x="2250659" y="6994525"/>
                </a:lnTo>
                <a:lnTo>
                  <a:pt x="9193366" y="6994525"/>
                </a:lnTo>
                <a:lnTo>
                  <a:pt x="2250659" y="723"/>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4212" tIns="147370" rIns="184212" bIns="147370" numCol="1" spcCol="0" rtlCol="0" fromWordArt="0" anchor="t" anchorCtr="0" forceAA="0" compatLnSpc="1">
            <a:prstTxWarp prst="textNoShape">
              <a:avLst/>
            </a:prstTxWarp>
            <a:noAutofit/>
          </a:bodyPr>
          <a:lstStyle/>
          <a:p>
            <a:pPr algn="ctr" defTabSz="93920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0123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721898"/>
            <a:ext cx="6736080" cy="731982"/>
          </a:xfrm>
          <a:prstGeom prst="rect">
            <a:avLst/>
          </a:prstGeom>
        </p:spPr>
        <p:txBody>
          <a:bodyPr vert="horz" wrap="square" lIns="0" tIns="0" rIns="150346" bIns="93967" rtlCol="0" anchor="t">
            <a:spAutoFit/>
          </a:bodyPr>
          <a:lstStyle/>
          <a:p>
            <a:r>
              <a:rPr lang="en-US"/>
              <a:t>Click to edit Master title style</a:t>
            </a:r>
          </a:p>
        </p:txBody>
      </p:sp>
      <p:sp>
        <p:nvSpPr>
          <p:cNvPr id="4" name="Text Placeholder 3"/>
          <p:cNvSpPr>
            <a:spLocks noGrp="1"/>
          </p:cNvSpPr>
          <p:nvPr>
            <p:ph type="body" idx="1"/>
          </p:nvPr>
        </p:nvSpPr>
        <p:spPr>
          <a:xfrm>
            <a:off x="777240" y="1684423"/>
            <a:ext cx="6736080" cy="1587601"/>
          </a:xfrm>
          <a:prstGeom prst="rect">
            <a:avLst/>
          </a:prstGeom>
        </p:spPr>
        <p:txBody>
          <a:bodyPr vert="horz" wrap="square" lIns="0" tIns="0" rIns="150346" bIns="93967"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5797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4" r:id="rId4"/>
    <p:sldLayoutId id="2147483685" r:id="rId5"/>
    <p:sldLayoutId id="2147483686" r:id="rId6"/>
    <p:sldLayoutId id="2147483688" r:id="rId7"/>
    <p:sldLayoutId id="2147483689" r:id="rId8"/>
    <p:sldLayoutId id="2147483690" r:id="rId9"/>
  </p:sldLayoutIdLst>
  <p:transition>
    <p:fade/>
  </p:transition>
  <p:txStyles>
    <p:titleStyle>
      <a:lvl1pPr algn="l" defTabSz="939654" rtl="0" eaLnBrk="1" latinLnBrk="0" hangingPunct="1">
        <a:lnSpc>
          <a:spcPct val="90000"/>
        </a:lnSpc>
        <a:spcBef>
          <a:spcPct val="0"/>
        </a:spcBef>
        <a:buNone/>
        <a:defRPr lang="en-US" sz="4600" b="0" kern="1200" cap="none" spc="-103"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345441" marR="0" indent="-345441" algn="l" defTabSz="939654"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8529" marR="0" indent="-243088" algn="l" defTabSz="939654"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6029" marR="0" indent="-230296" algn="l" defTabSz="939654"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3pPr>
      <a:lvl4pPr marL="1036324" marR="0" indent="-230296" algn="l" defTabSz="939654"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4pPr>
      <a:lvl5pPr marL="1266617" marR="0" indent="-230296" algn="l" defTabSz="939654"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gradFill>
            <a:gsLst>
              <a:gs pos="1250">
                <a:schemeClr val="tx1"/>
              </a:gs>
              <a:gs pos="100000">
                <a:schemeClr val="tx1"/>
              </a:gs>
            </a:gsLst>
            <a:lin ang="5400000" scaled="0"/>
          </a:gradFill>
          <a:latin typeface="+mn-lt"/>
          <a:ea typeface="+mn-ea"/>
          <a:cs typeface="+mn-cs"/>
        </a:defRPr>
      </a:lvl5pPr>
      <a:lvl6pPr marL="2584049"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53876"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23704"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993530" indent="-234915" algn="l" defTabSz="93965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39654" rtl="0" eaLnBrk="1" latinLnBrk="0" hangingPunct="1">
        <a:defRPr sz="1800" kern="1200">
          <a:solidFill>
            <a:schemeClr val="tx1"/>
          </a:solidFill>
          <a:latin typeface="+mn-lt"/>
          <a:ea typeface="+mn-ea"/>
          <a:cs typeface="+mn-cs"/>
        </a:defRPr>
      </a:lvl1pPr>
      <a:lvl2pPr marL="469827" algn="l" defTabSz="939654" rtl="0" eaLnBrk="1" latinLnBrk="0" hangingPunct="1">
        <a:defRPr sz="1800" kern="1200">
          <a:solidFill>
            <a:schemeClr val="tx1"/>
          </a:solidFill>
          <a:latin typeface="+mn-lt"/>
          <a:ea typeface="+mn-ea"/>
          <a:cs typeface="+mn-cs"/>
        </a:defRPr>
      </a:lvl2pPr>
      <a:lvl3pPr marL="939654" algn="l" defTabSz="939654" rtl="0" eaLnBrk="1" latinLnBrk="0" hangingPunct="1">
        <a:defRPr sz="1800" kern="1200">
          <a:solidFill>
            <a:schemeClr val="tx1"/>
          </a:solidFill>
          <a:latin typeface="+mn-lt"/>
          <a:ea typeface="+mn-ea"/>
          <a:cs typeface="+mn-cs"/>
        </a:defRPr>
      </a:lvl3pPr>
      <a:lvl4pPr marL="1409481" algn="l" defTabSz="939654" rtl="0" eaLnBrk="1" latinLnBrk="0" hangingPunct="1">
        <a:defRPr sz="1800" kern="1200">
          <a:solidFill>
            <a:schemeClr val="tx1"/>
          </a:solidFill>
          <a:latin typeface="+mn-lt"/>
          <a:ea typeface="+mn-ea"/>
          <a:cs typeface="+mn-cs"/>
        </a:defRPr>
      </a:lvl4pPr>
      <a:lvl5pPr marL="1879308" algn="l" defTabSz="939654" rtl="0" eaLnBrk="1" latinLnBrk="0" hangingPunct="1">
        <a:defRPr sz="1800" kern="1200">
          <a:solidFill>
            <a:schemeClr val="tx1"/>
          </a:solidFill>
          <a:latin typeface="+mn-lt"/>
          <a:ea typeface="+mn-ea"/>
          <a:cs typeface="+mn-cs"/>
        </a:defRPr>
      </a:lvl5pPr>
      <a:lvl6pPr marL="2349135" algn="l" defTabSz="939654" rtl="0" eaLnBrk="1" latinLnBrk="0" hangingPunct="1">
        <a:defRPr sz="1800" kern="1200">
          <a:solidFill>
            <a:schemeClr val="tx1"/>
          </a:solidFill>
          <a:latin typeface="+mn-lt"/>
          <a:ea typeface="+mn-ea"/>
          <a:cs typeface="+mn-cs"/>
        </a:defRPr>
      </a:lvl6pPr>
      <a:lvl7pPr marL="2818961" algn="l" defTabSz="939654" rtl="0" eaLnBrk="1" latinLnBrk="0" hangingPunct="1">
        <a:defRPr sz="1800" kern="1200">
          <a:solidFill>
            <a:schemeClr val="tx1"/>
          </a:solidFill>
          <a:latin typeface="+mn-lt"/>
          <a:ea typeface="+mn-ea"/>
          <a:cs typeface="+mn-cs"/>
        </a:defRPr>
      </a:lvl7pPr>
      <a:lvl8pPr marL="3288788" algn="l" defTabSz="939654" rtl="0" eaLnBrk="1" latinLnBrk="0" hangingPunct="1">
        <a:defRPr sz="1800" kern="1200">
          <a:solidFill>
            <a:schemeClr val="tx1"/>
          </a:solidFill>
          <a:latin typeface="+mn-lt"/>
          <a:ea typeface="+mn-ea"/>
          <a:cs typeface="+mn-cs"/>
        </a:defRPr>
      </a:lvl8pPr>
      <a:lvl9pPr marL="3758616" algn="l" defTabSz="9396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92" userDrawn="1">
          <p15:clr>
            <a:srgbClr val="5ACBF0"/>
          </p15:clr>
        </p15:guide>
        <p15:guide id="3" pos="240" userDrawn="1">
          <p15:clr>
            <a:srgbClr val="5ACBF0"/>
          </p15:clr>
        </p15:guide>
        <p15:guide id="6" pos="2448" userDrawn="1">
          <p15:clr>
            <a:srgbClr val="5ACBF0"/>
          </p15:clr>
        </p15:guide>
        <p15:guide id="8" pos="4656"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641" y="386020"/>
            <a:ext cx="7430598" cy="1199554"/>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171646" y="1585573"/>
            <a:ext cx="7429119" cy="143020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66443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8" r:id="rId4"/>
    <p:sldLayoutId id="2147483744" r:id="rId5"/>
    <p:sldLayoutId id="2147483745" r:id="rId6"/>
    <p:sldLayoutId id="2147483746" r:id="rId7"/>
    <p:sldLayoutId id="2147483747" r:id="rId8"/>
    <p:sldLayoutId id="2147483749" r:id="rId9"/>
    <p:sldLayoutId id="2147483750" r:id="rId10"/>
  </p:sldLayoutIdLst>
  <p:transition>
    <p:fade/>
  </p:transition>
  <p:txStyles>
    <p:titleStyle>
      <a:lvl1pPr algn="l" defTabSz="519451" rtl="0" eaLnBrk="1" latinLnBrk="0" hangingPunct="1">
        <a:lnSpc>
          <a:spcPct val="90000"/>
        </a:lnSpc>
        <a:spcBef>
          <a:spcPct val="0"/>
        </a:spcBef>
        <a:buNone/>
        <a:defRPr lang="en-US" sz="2726" b="0" kern="1200" cap="none" spc="-8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27310"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46" kern="1200" spc="0" baseline="0">
          <a:gradFill>
            <a:gsLst>
              <a:gs pos="1250">
                <a:schemeClr val="tx1"/>
              </a:gs>
              <a:gs pos="100000">
                <a:schemeClr val="tx1"/>
              </a:gs>
            </a:gsLst>
            <a:lin ang="5400000" scaled="0"/>
          </a:gradFill>
          <a:latin typeface="+mj-lt"/>
          <a:ea typeface="+mn-ea"/>
          <a:cs typeface="+mn-cs"/>
        </a:defRPr>
      </a:lvl1pPr>
      <a:lvl2pPr marL="254617"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591" kern="1200" spc="0" baseline="0">
          <a:gradFill>
            <a:gsLst>
              <a:gs pos="1250">
                <a:schemeClr val="tx1"/>
              </a:gs>
              <a:gs pos="100000">
                <a:schemeClr val="tx1"/>
              </a:gs>
            </a:gsLst>
            <a:lin ang="5400000" scaled="0"/>
          </a:gradFill>
          <a:latin typeface="+mn-lt"/>
          <a:ea typeface="+mn-ea"/>
          <a:cs typeface="+mn-cs"/>
        </a:defRPr>
      </a:lvl2pPr>
      <a:lvl3pPr marL="381927"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3pPr>
      <a:lvl4pPr marL="509236"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4pPr>
      <a:lvl5pPr marL="636545" marR="0" indent="-127310" algn="l" defTabSz="519451"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364" kern="1200" spc="0" baseline="0">
          <a:gradFill>
            <a:gsLst>
              <a:gs pos="1250">
                <a:schemeClr val="tx1"/>
              </a:gs>
              <a:gs pos="100000">
                <a:schemeClr val="tx1"/>
              </a:gs>
            </a:gsLst>
            <a:lin ang="5400000" scaled="0"/>
          </a:gradFill>
          <a:latin typeface="+mn-lt"/>
          <a:ea typeface="+mn-ea"/>
          <a:cs typeface="+mn-cs"/>
        </a:defRPr>
      </a:lvl5pPr>
      <a:lvl6pPr marL="1428491"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6pPr>
      <a:lvl7pPr marL="1688216"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7pPr>
      <a:lvl8pPr marL="1947941"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8pPr>
      <a:lvl9pPr marL="2207667" indent="-129863" algn="l" defTabSz="519451" rtl="0" eaLnBrk="1" latinLnBrk="0" hangingPunct="1">
        <a:spcBef>
          <a:spcPct val="20000"/>
        </a:spcBef>
        <a:buFont typeface="Arial" pitchFamily="34" charset="0"/>
        <a:buChar char="•"/>
        <a:defRPr sz="1114" kern="1200">
          <a:solidFill>
            <a:schemeClr val="tx1"/>
          </a:solidFill>
          <a:latin typeface="+mn-lt"/>
          <a:ea typeface="+mn-ea"/>
          <a:cs typeface="+mn-cs"/>
        </a:defRPr>
      </a:lvl9pPr>
    </p:bodyStyle>
    <p:otherStyle>
      <a:defPPr>
        <a:defRPr lang="en-US"/>
      </a:defPPr>
      <a:lvl1pPr marL="0" algn="l" defTabSz="519451" rtl="0" eaLnBrk="1" latinLnBrk="0" hangingPunct="1">
        <a:defRPr sz="1003" kern="1200">
          <a:solidFill>
            <a:schemeClr val="tx1"/>
          </a:solidFill>
          <a:latin typeface="+mn-lt"/>
          <a:ea typeface="+mn-ea"/>
          <a:cs typeface="+mn-cs"/>
        </a:defRPr>
      </a:lvl1pPr>
      <a:lvl2pPr marL="259725" algn="l" defTabSz="519451" rtl="0" eaLnBrk="1" latinLnBrk="0" hangingPunct="1">
        <a:defRPr sz="1003" kern="1200">
          <a:solidFill>
            <a:schemeClr val="tx1"/>
          </a:solidFill>
          <a:latin typeface="+mn-lt"/>
          <a:ea typeface="+mn-ea"/>
          <a:cs typeface="+mn-cs"/>
        </a:defRPr>
      </a:lvl2pPr>
      <a:lvl3pPr marL="519451" algn="l" defTabSz="519451" rtl="0" eaLnBrk="1" latinLnBrk="0" hangingPunct="1">
        <a:defRPr sz="1003" kern="1200">
          <a:solidFill>
            <a:schemeClr val="tx1"/>
          </a:solidFill>
          <a:latin typeface="+mn-lt"/>
          <a:ea typeface="+mn-ea"/>
          <a:cs typeface="+mn-cs"/>
        </a:defRPr>
      </a:lvl3pPr>
      <a:lvl4pPr marL="779175" algn="l" defTabSz="519451" rtl="0" eaLnBrk="1" latinLnBrk="0" hangingPunct="1">
        <a:defRPr sz="1003" kern="1200">
          <a:solidFill>
            <a:schemeClr val="tx1"/>
          </a:solidFill>
          <a:latin typeface="+mn-lt"/>
          <a:ea typeface="+mn-ea"/>
          <a:cs typeface="+mn-cs"/>
        </a:defRPr>
      </a:lvl4pPr>
      <a:lvl5pPr marL="1038902" algn="l" defTabSz="519451" rtl="0" eaLnBrk="1" latinLnBrk="0" hangingPunct="1">
        <a:defRPr sz="1003" kern="1200">
          <a:solidFill>
            <a:schemeClr val="tx1"/>
          </a:solidFill>
          <a:latin typeface="+mn-lt"/>
          <a:ea typeface="+mn-ea"/>
          <a:cs typeface="+mn-cs"/>
        </a:defRPr>
      </a:lvl5pPr>
      <a:lvl6pPr marL="1298628" algn="l" defTabSz="519451" rtl="0" eaLnBrk="1" latinLnBrk="0" hangingPunct="1">
        <a:defRPr sz="1003" kern="1200">
          <a:solidFill>
            <a:schemeClr val="tx1"/>
          </a:solidFill>
          <a:latin typeface="+mn-lt"/>
          <a:ea typeface="+mn-ea"/>
          <a:cs typeface="+mn-cs"/>
        </a:defRPr>
      </a:lvl6pPr>
      <a:lvl7pPr marL="1558352" algn="l" defTabSz="519451" rtl="0" eaLnBrk="1" latinLnBrk="0" hangingPunct="1">
        <a:defRPr sz="1003" kern="1200">
          <a:solidFill>
            <a:schemeClr val="tx1"/>
          </a:solidFill>
          <a:latin typeface="+mn-lt"/>
          <a:ea typeface="+mn-ea"/>
          <a:cs typeface="+mn-cs"/>
        </a:defRPr>
      </a:lvl7pPr>
      <a:lvl8pPr marL="1818078" algn="l" defTabSz="519451" rtl="0" eaLnBrk="1" latinLnBrk="0" hangingPunct="1">
        <a:defRPr sz="1003" kern="1200">
          <a:solidFill>
            <a:schemeClr val="tx1"/>
          </a:solidFill>
          <a:latin typeface="+mn-lt"/>
          <a:ea typeface="+mn-ea"/>
          <a:cs typeface="+mn-cs"/>
        </a:defRPr>
      </a:lvl8pPr>
      <a:lvl9pPr marL="2077804" algn="l" defTabSz="519451" rtl="0" eaLnBrk="1" latinLnBrk="0" hangingPunct="1">
        <a:defRPr sz="100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240" userDrawn="1">
          <p15:clr>
            <a:srgbClr val="F26B43"/>
          </p15:clr>
        </p15:guide>
        <p15:guide id="26" orient="horz" pos="1392" userDrawn="1">
          <p15:clr>
            <a:srgbClr val="F26B43"/>
          </p15:clr>
        </p15:guide>
        <p15:guide id="27" pos="46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B263FD9-55E8-4EC4-B2A3-6608F7307371}"/>
              </a:ext>
            </a:extLst>
          </p:cNvPr>
          <p:cNvPicPr>
            <a:picLocks noChangeAspect="1"/>
          </p:cNvPicPr>
          <p:nvPr/>
        </p:nvPicPr>
        <p:blipFill rotWithShape="1">
          <a:blip r:embed="rId4"/>
          <a:srcRect l="19712" t="13174" b="33013"/>
          <a:stretch/>
        </p:blipFill>
        <p:spPr>
          <a:xfrm>
            <a:off x="-3" y="0"/>
            <a:ext cx="7772400" cy="3473008"/>
          </a:xfrm>
          <a:prstGeom prst="rect">
            <a:avLst/>
          </a:prstGeom>
        </p:spPr>
      </p:pic>
      <p:sp>
        <p:nvSpPr>
          <p:cNvPr id="90" name="Rectangle 89"/>
          <p:cNvSpPr/>
          <p:nvPr/>
        </p:nvSpPr>
        <p:spPr>
          <a:xfrm>
            <a:off x="1" y="2626672"/>
            <a:ext cx="7772401" cy="1007102"/>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8666">
              <a:defRPr/>
            </a:pPr>
            <a:endParaRPr lang="en-US" kern="0" dirty="0">
              <a:solidFill>
                <a:sysClr val="windowText" lastClr="000000"/>
              </a:solidFill>
              <a:latin typeface="Segoe UI"/>
            </a:endParaRPr>
          </a:p>
        </p:txBody>
      </p:sp>
      <p:sp>
        <p:nvSpPr>
          <p:cNvPr id="85" name="Title 3"/>
          <p:cNvSpPr txBox="1">
            <a:spLocks/>
          </p:cNvSpPr>
          <p:nvPr>
            <p:custDataLst>
              <p:tags r:id="rId1"/>
            </p:custDataLst>
          </p:nvPr>
        </p:nvSpPr>
        <p:spPr>
          <a:xfrm>
            <a:off x="381002" y="2707669"/>
            <a:ext cx="7250288" cy="795089"/>
          </a:xfrm>
          <a:prstGeom prst="rect">
            <a:avLst/>
          </a:prstGeom>
        </p:spPr>
        <p:txBody>
          <a:bodyPr vert="horz" wrap="square" lIns="0" tIns="0" rIns="0" bIns="0" rtlCol="0" anchor="t">
            <a:spAutoFit/>
          </a:bodyPr>
          <a:lstStyle>
            <a:lvl1pPr algn="l" defTabSz="914139" rtl="0" eaLnBrk="1" latinLnBrk="0" hangingPunct="1">
              <a:spcBef>
                <a:spcPct val="0"/>
              </a:spcBef>
              <a:buNone/>
              <a:defRPr sz="2400" b="0" kern="1200">
                <a:solidFill>
                  <a:schemeClr val="bg1"/>
                </a:solidFill>
                <a:latin typeface="+mj-lt"/>
                <a:ea typeface="+mj-ea"/>
                <a:cs typeface="+mj-cs"/>
              </a:defRPr>
            </a:lvl1pPr>
          </a:lstStyle>
          <a:p>
            <a:pPr defTabSz="932494" fontAlgn="base">
              <a:lnSpc>
                <a:spcPts val="3100"/>
              </a:lnSpc>
              <a:spcAft>
                <a:spcPct val="0"/>
              </a:spcAft>
              <a:defRPr/>
            </a:pPr>
            <a:r>
              <a:rPr lang="it-IT" sz="2300" dirty="0">
                <a:solidFill>
                  <a:schemeClr val="bg2"/>
                </a:solidFill>
                <a:cs typeface="Segoe UI" pitchFamily="34" charset="0"/>
              </a:rPr>
              <a:t>Offri assistenza ai tuoi clienti per effettuare </a:t>
            </a:r>
            <a:r>
              <a:rPr lang="it-IT" sz="2300" dirty="0" smtClean="0">
                <a:solidFill>
                  <a:schemeClr val="bg2"/>
                </a:solidFill>
                <a:cs typeface="Segoe UI" pitchFamily="34" charset="0"/>
              </a:rPr>
              <a:t/>
            </a:r>
            <a:br>
              <a:rPr lang="it-IT" sz="2300" dirty="0" smtClean="0">
                <a:solidFill>
                  <a:schemeClr val="bg2"/>
                </a:solidFill>
                <a:cs typeface="Segoe UI" pitchFamily="34" charset="0"/>
              </a:rPr>
            </a:br>
            <a:r>
              <a:rPr lang="it-IT" sz="2300" dirty="0" smtClean="0">
                <a:solidFill>
                  <a:schemeClr val="bg2"/>
                </a:solidFill>
                <a:cs typeface="Segoe UI" pitchFamily="34" charset="0"/>
              </a:rPr>
              <a:t>il </a:t>
            </a:r>
            <a:r>
              <a:rPr lang="it-IT" sz="2300" dirty="0">
                <a:solidFill>
                  <a:schemeClr val="bg2"/>
                </a:solidFill>
                <a:cs typeface="Segoe UI" pitchFamily="34" charset="0"/>
              </a:rPr>
              <a:t>passaggio </a:t>
            </a:r>
            <a:r>
              <a:rPr lang="it-IT" sz="2300" dirty="0" smtClean="0">
                <a:solidFill>
                  <a:schemeClr val="bg2"/>
                </a:solidFill>
                <a:cs typeface="Segoe UI" pitchFamily="34" charset="0"/>
              </a:rPr>
              <a:t>a un </a:t>
            </a:r>
            <a:r>
              <a:rPr lang="it-IT" sz="2300" dirty="0">
                <a:solidFill>
                  <a:schemeClr val="bg2"/>
                </a:solidFill>
                <a:cs typeface="Segoe UI" pitchFamily="34" charset="0"/>
              </a:rPr>
              <a:t>desktop moderno con Microsoft 365</a:t>
            </a:r>
          </a:p>
        </p:txBody>
      </p:sp>
      <p:sp>
        <p:nvSpPr>
          <p:cNvPr id="11" name="Rectangle 10">
            <a:extLst>
              <a:ext uri="{FF2B5EF4-FFF2-40B4-BE49-F238E27FC236}">
                <a16:creationId xmlns:a16="http://schemas.microsoft.com/office/drawing/2014/main" xmlns="" id="{A7093074-87D0-854A-A08D-ADDE18D237CC}"/>
              </a:ext>
            </a:extLst>
          </p:cNvPr>
          <p:cNvSpPr/>
          <p:nvPr/>
        </p:nvSpPr>
        <p:spPr>
          <a:xfrm>
            <a:off x="381000" y="3739991"/>
            <a:ext cx="7010400" cy="2031325"/>
          </a:xfrm>
          <a:prstGeom prst="rect">
            <a:avLst/>
          </a:prstGeom>
        </p:spPr>
        <p:txBody>
          <a:bodyPr vert="horz" wrap="square" lIns="0" tIns="0" rIns="0" bIns="0">
            <a:spAutoFit/>
          </a:bodyPr>
          <a:lstStyle/>
          <a:p>
            <a:pPr defTabSz="898666">
              <a:spcAft>
                <a:spcPts val="600"/>
              </a:spcAft>
              <a:buClr>
                <a:srgbClr val="EAEAEA"/>
              </a:buClr>
              <a:defRPr/>
            </a:pPr>
            <a:r>
              <a:rPr lang="it-IT" sz="1600" b="1" kern="0" dirty="0">
                <a:ln>
                  <a:solidFill>
                    <a:srgbClr val="FFFFFF">
                      <a:alpha val="0"/>
                    </a:srgbClr>
                  </a:solidFill>
                </a:ln>
                <a:solidFill>
                  <a:srgbClr val="0078D7"/>
                </a:solidFill>
                <a:latin typeface="Segoe UI" pitchFamily="34" charset="0"/>
              </a:rPr>
              <a:t>Come utilizzare questa guida</a:t>
            </a:r>
          </a:p>
          <a:p>
            <a:pPr lvl="0" defTabSz="898645">
              <a:spcAft>
                <a:spcPts val="1200"/>
              </a:spcAft>
              <a:buClr>
                <a:srgbClr val="EAEAEA"/>
              </a:buClr>
              <a:defRPr/>
            </a:pPr>
            <a:r>
              <a:rPr lang="it-IT" sz="1000" kern="0" dirty="0">
                <a:latin typeface="Segoe UI" pitchFamily="34" charset="0"/>
              </a:rPr>
              <a:t>Utilizza questa guida per avviare una conversazione con i clienti di piccole e medie imprese (PMI) sulla loro strategia tecnologica e il suo impatto diretto sulla loro attività. Aiutali a capire come un desktop moderno e Microsoft 365 consentono di gestire in modo sicuro e far crescere la loro attività. Si consiglia di utilizzare l'imminente fine del supporto per Windows 7 e Office 2010 come evento convincente per avviare la discussione. </a:t>
            </a:r>
          </a:p>
          <a:p>
            <a:pPr defTabSz="898666">
              <a:spcAft>
                <a:spcPts val="600"/>
              </a:spcAft>
              <a:buClr>
                <a:srgbClr val="EAEAEA"/>
              </a:buClr>
              <a:defRPr/>
            </a:pPr>
            <a:r>
              <a:rPr lang="it-IT" sz="1000" dirty="0"/>
              <a:t>Le piccole e medie imprese semplicemente non hanno le risorse delle grandi imprese e hanno un approccio più cauto nei confronti degli aggiornamenti tecnologici con preoccupazioni riguardanti costi, continuità aziendale e l'adozione da parte </a:t>
            </a:r>
            <a:r>
              <a:rPr lang="it-IT" sz="1000" dirty="0" smtClean="0"/>
              <a:t/>
            </a:r>
            <a:br>
              <a:rPr lang="it-IT" sz="1000" dirty="0" smtClean="0"/>
            </a:br>
            <a:r>
              <a:rPr lang="it-IT" sz="1000" dirty="0" smtClean="0"/>
              <a:t>dei </a:t>
            </a:r>
            <a:r>
              <a:rPr lang="it-IT" sz="1000" dirty="0"/>
              <a:t>dipendenti. È importante tenerlo </a:t>
            </a:r>
            <a:r>
              <a:rPr lang="it-IT" sz="1000" dirty="0" smtClean="0"/>
              <a:t>presente affinché </a:t>
            </a:r>
            <a:r>
              <a:rPr lang="it-IT" sz="1000" dirty="0"/>
              <a:t>le proposte siano fattibili e realistiche.</a:t>
            </a:r>
            <a:endParaRPr lang="en-US" sz="1000" kern="0" dirty="0"/>
          </a:p>
          <a:p>
            <a:pPr defTabSz="898666">
              <a:spcAft>
                <a:spcPts val="600"/>
              </a:spcAft>
              <a:buClr>
                <a:srgbClr val="EAEAEA"/>
              </a:buClr>
              <a:defRPr/>
            </a:pPr>
            <a:r>
              <a:rPr lang="it-IT" sz="1000" kern="0" dirty="0"/>
              <a:t>Pensa al passaggio a un desktop moderno in </a:t>
            </a:r>
            <a:r>
              <a:rPr lang="it-IT" sz="1000" b="1" u="sng" kern="0" dirty="0"/>
              <a:t>due fasi distinte</a:t>
            </a:r>
            <a:r>
              <a:rPr lang="it-IT" sz="1000" kern="0" dirty="0"/>
              <a:t>:</a:t>
            </a:r>
          </a:p>
          <a:p>
            <a:pPr defTabSz="898666">
              <a:spcAft>
                <a:spcPts val="600"/>
              </a:spcAft>
              <a:buClr>
                <a:srgbClr val="EAEAEA"/>
              </a:buClr>
              <a:defRPr/>
            </a:pPr>
            <a:endParaRPr lang="en-US" sz="1100" kern="0" dirty="0"/>
          </a:p>
        </p:txBody>
      </p:sp>
      <p:sp>
        <p:nvSpPr>
          <p:cNvPr id="12" name="Title 1">
            <a:extLst>
              <a:ext uri="{FF2B5EF4-FFF2-40B4-BE49-F238E27FC236}">
                <a16:creationId xmlns:a16="http://schemas.microsoft.com/office/drawing/2014/main" xmlns="" id="{5EF01C14-3889-0043-B4D4-9844A54433BB}"/>
              </a:ext>
            </a:extLst>
          </p:cNvPr>
          <p:cNvSpPr txBox="1">
            <a:spLocks/>
          </p:cNvSpPr>
          <p:nvPr/>
        </p:nvSpPr>
        <p:spPr>
          <a:xfrm>
            <a:off x="381000" y="5722422"/>
            <a:ext cx="7010400" cy="2742752"/>
          </a:xfrm>
          <a:prstGeom prst="rect">
            <a:avLst/>
          </a:prstGeom>
        </p:spPr>
        <p:txBody>
          <a:bodyPr vert="horz" wrap="square" lIns="0" tIns="0" rIns="0" bIns="0" numCol="2" spcCol="228600" rtlCol="0" anchor="t">
            <a:noAutofit/>
          </a:bodyPr>
          <a:lstStyle>
            <a:lvl1pPr algn="l" defTabSz="519439" rtl="0" eaLnBrk="1" latinLnBrk="0" hangingPunct="1">
              <a:lnSpc>
                <a:spcPct val="90000"/>
              </a:lnSpc>
              <a:spcBef>
                <a:spcPct val="0"/>
              </a:spcBef>
              <a:buNone/>
              <a:defRPr lang="en-US" sz="2726" b="0" kern="1200" cap="none" spc="-8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898666"/>
            <a:r>
              <a:rPr lang="it-IT" sz="1600" b="1" kern="0" spc="0" dirty="0">
                <a:ln>
                  <a:solidFill>
                    <a:srgbClr val="FFFFFF">
                      <a:alpha val="0"/>
                    </a:srgbClr>
                  </a:solidFill>
                </a:ln>
                <a:solidFill>
                  <a:srgbClr val="0078D7"/>
                </a:solidFill>
                <a:latin typeface="Segoe UI" pitchFamily="34" charset="0"/>
                <a:cs typeface="+mn-cs"/>
              </a:rPr>
              <a:t>Valutazione</a:t>
            </a:r>
            <a:endParaRPr lang="en-US" sz="1600" b="1" kern="0" cap="all" spc="0" dirty="0">
              <a:ln>
                <a:solidFill>
                  <a:srgbClr val="FFFFFF">
                    <a:alpha val="0"/>
                  </a:srgbClr>
                </a:solidFill>
              </a:ln>
              <a:solidFill>
                <a:srgbClr val="0078D7"/>
              </a:solidFill>
              <a:latin typeface="Segoe UI" pitchFamily="34" charset="0"/>
              <a:cs typeface="+mn-cs"/>
            </a:endParaRPr>
          </a:p>
          <a:p>
            <a:pPr defTabSz="898666">
              <a:spcAft>
                <a:spcPts val="600"/>
              </a:spcAft>
            </a:pPr>
            <a:r>
              <a:rPr lang="it-IT" sz="1200" kern="0" spc="0" dirty="0">
                <a:ln>
                  <a:solidFill>
                    <a:schemeClr val="bg1">
                      <a:alpha val="0"/>
                    </a:schemeClr>
                  </a:solidFill>
                </a:ln>
                <a:solidFill>
                  <a:srgbClr val="0078D7"/>
                </a:solidFill>
                <a:latin typeface="Segoe UI" pitchFamily="34" charset="0"/>
                <a:cs typeface="+mn-cs"/>
              </a:rPr>
              <a:t>dell'ambiente aziendale e tecnologico attuale </a:t>
            </a:r>
            <a:r>
              <a:rPr lang="it-IT" sz="1200" kern="0" spc="0" dirty="0" smtClean="0">
                <a:ln>
                  <a:solidFill>
                    <a:schemeClr val="bg1">
                      <a:alpha val="0"/>
                    </a:schemeClr>
                  </a:solidFill>
                </a:ln>
                <a:solidFill>
                  <a:srgbClr val="0078D7"/>
                </a:solidFill>
                <a:latin typeface="Segoe UI" pitchFamily="34" charset="0"/>
                <a:cs typeface="+mn-cs"/>
              </a:rPr>
              <a:t/>
            </a:r>
            <a:br>
              <a:rPr lang="it-IT" sz="1200" kern="0" spc="0" dirty="0" smtClean="0">
                <a:ln>
                  <a:solidFill>
                    <a:schemeClr val="bg1">
                      <a:alpha val="0"/>
                    </a:schemeClr>
                  </a:solidFill>
                </a:ln>
                <a:solidFill>
                  <a:srgbClr val="0078D7"/>
                </a:solidFill>
                <a:latin typeface="Segoe UI" pitchFamily="34" charset="0"/>
                <a:cs typeface="+mn-cs"/>
              </a:rPr>
            </a:br>
            <a:r>
              <a:rPr lang="it-IT" sz="1200" kern="0" spc="0" dirty="0" smtClean="0">
                <a:ln>
                  <a:solidFill>
                    <a:schemeClr val="bg1">
                      <a:alpha val="0"/>
                    </a:schemeClr>
                  </a:solidFill>
                </a:ln>
                <a:solidFill>
                  <a:srgbClr val="0078D7"/>
                </a:solidFill>
                <a:latin typeface="Segoe UI" pitchFamily="34" charset="0"/>
                <a:cs typeface="+mn-cs"/>
              </a:rPr>
              <a:t>del </a:t>
            </a:r>
            <a:r>
              <a:rPr lang="it-IT" sz="1200" kern="0" spc="0" dirty="0">
                <a:ln>
                  <a:solidFill>
                    <a:schemeClr val="bg1">
                      <a:alpha val="0"/>
                    </a:schemeClr>
                  </a:solidFill>
                </a:ln>
                <a:solidFill>
                  <a:srgbClr val="0078D7"/>
                </a:solidFill>
                <a:latin typeface="Segoe UI" pitchFamily="34" charset="0"/>
                <a:cs typeface="+mn-cs"/>
              </a:rPr>
              <a:t>cliente.</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cs typeface="+mn-cs"/>
              </a:rPr>
              <a:t>Conoscere le basi dell'attività del cliente, il suo settore </a:t>
            </a:r>
            <a:r>
              <a:rPr lang="it-IT" sz="1000" kern="0" spc="0" dirty="0" smtClean="0">
                <a:ln>
                  <a:noFill/>
                </a:ln>
                <a:solidFill>
                  <a:schemeClr val="tx1"/>
                </a:solidFill>
                <a:latin typeface="Segoe UI" pitchFamily="34" charset="0"/>
                <a:cs typeface="+mn-cs"/>
              </a:rPr>
              <a:t/>
            </a:r>
            <a:br>
              <a:rPr lang="it-IT" sz="1000" kern="0" spc="0" dirty="0" smtClean="0">
                <a:ln>
                  <a:noFill/>
                </a:ln>
                <a:solidFill>
                  <a:schemeClr val="tx1"/>
                </a:solidFill>
                <a:latin typeface="Segoe UI" pitchFamily="34" charset="0"/>
                <a:cs typeface="+mn-cs"/>
              </a:rPr>
            </a:br>
            <a:r>
              <a:rPr lang="it-IT" sz="1000" kern="0" spc="0" dirty="0" smtClean="0">
                <a:ln>
                  <a:noFill/>
                </a:ln>
                <a:solidFill>
                  <a:schemeClr val="tx1"/>
                </a:solidFill>
                <a:latin typeface="Segoe UI" pitchFamily="34" charset="0"/>
                <a:cs typeface="+mn-cs"/>
              </a:rPr>
              <a:t>e </a:t>
            </a:r>
            <a:r>
              <a:rPr lang="it-IT" sz="1000" kern="0" spc="0" dirty="0">
                <a:ln>
                  <a:noFill/>
                </a:ln>
                <a:solidFill>
                  <a:schemeClr val="tx1"/>
                </a:solidFill>
                <a:latin typeface="Segoe UI" pitchFamily="34" charset="0"/>
                <a:cs typeface="+mn-cs"/>
              </a:rPr>
              <a:t>le sfide tecnologiche </a:t>
            </a:r>
            <a:r>
              <a:rPr lang="it-IT" sz="1000" kern="0" spc="0" dirty="0" smtClean="0">
                <a:ln>
                  <a:noFill/>
                </a:ln>
                <a:solidFill>
                  <a:schemeClr val="tx1"/>
                </a:solidFill>
                <a:latin typeface="Segoe UI" pitchFamily="34" charset="0"/>
                <a:cs typeface="+mn-cs"/>
              </a:rPr>
              <a:t>che </a:t>
            </a:r>
            <a:r>
              <a:rPr lang="it-IT" sz="1000" kern="0" spc="0" dirty="0">
                <a:ln>
                  <a:noFill/>
                </a:ln>
                <a:solidFill>
                  <a:schemeClr val="tx1"/>
                </a:solidFill>
                <a:latin typeface="Segoe UI" pitchFamily="34" charset="0"/>
                <a:cs typeface="+mn-cs"/>
              </a:rPr>
              <a:t>affronta.</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cs typeface="+mn-cs"/>
              </a:rPr>
              <a:t>Ha una politica IT regolarmente aggiornata? </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cs typeface="+mn-cs"/>
              </a:rPr>
              <a:t>Supporta il lavoro da remoto? BYOD? Servizi di terze parti? </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cs typeface="+mn-cs"/>
              </a:rPr>
              <a:t>In che modo protegge i suoi dati da attacchi informatici? </a:t>
            </a:r>
            <a:r>
              <a:rPr dirty="0"/>
              <a:t/>
            </a:r>
            <a:br>
              <a:rPr dirty="0"/>
            </a:br>
            <a:r>
              <a:rPr lang="it-IT" sz="1000" kern="0" spc="0" dirty="0">
                <a:ln>
                  <a:noFill/>
                </a:ln>
                <a:solidFill>
                  <a:schemeClr val="tx1"/>
                </a:solidFill>
                <a:latin typeface="Segoe UI" pitchFamily="34" charset="0"/>
                <a:cs typeface="+mn-cs"/>
              </a:rPr>
              <a:t>Ne ha mai affrontato uno?</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cs typeface="+mn-cs"/>
              </a:rPr>
              <a:t>Ogni quanto aggiorna hardware e software?</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cs typeface="+mn-cs"/>
              </a:rPr>
              <a:t>Quali capacità di cui attualmente non dispone vorrebbe avere in futuro? Soluzioni per il lavoro in team? Riunioni online? Archiviazione dei file nel cloud? </a:t>
            </a:r>
          </a:p>
          <a:p>
            <a:pPr marL="169867" indent="-169867" defTabSz="898666">
              <a:lnSpc>
                <a:spcPct val="100000"/>
              </a:lnSpc>
              <a:spcAft>
                <a:spcPts val="300"/>
              </a:spcAft>
              <a:buFont typeface="Arial" panose="020B0604020202020204" pitchFamily="34" charset="0"/>
              <a:buChar char="•"/>
            </a:pPr>
            <a:endParaRPr lang="en-US" sz="1100" kern="0" spc="0" dirty="0">
              <a:ln>
                <a:noFill/>
              </a:ln>
              <a:solidFill>
                <a:schemeClr val="tx1"/>
              </a:solidFill>
              <a:latin typeface="Segoe UI" pitchFamily="34" charset="0"/>
              <a:cs typeface="+mn-cs"/>
            </a:endParaRPr>
          </a:p>
          <a:p>
            <a:pPr defTabSz="898666"/>
            <a:r>
              <a:rPr lang="it-IT" sz="1600" b="1" kern="0" spc="0" dirty="0">
                <a:ln>
                  <a:solidFill>
                    <a:srgbClr val="FFFFFF">
                      <a:alpha val="0"/>
                    </a:srgbClr>
                  </a:solidFill>
                </a:ln>
                <a:solidFill>
                  <a:srgbClr val="0078D7"/>
                </a:solidFill>
                <a:latin typeface="Segoe UI" pitchFamily="34" charset="0"/>
              </a:rPr>
              <a:t>Risoluzione</a:t>
            </a:r>
          </a:p>
          <a:p>
            <a:pPr defTabSz="898666">
              <a:spcAft>
                <a:spcPts val="600"/>
              </a:spcAft>
            </a:pPr>
            <a:r>
              <a:rPr lang="it-IT" sz="1200" kern="0" spc="0" dirty="0">
                <a:ln>
                  <a:solidFill>
                    <a:schemeClr val="bg1">
                      <a:alpha val="0"/>
                    </a:schemeClr>
                  </a:solidFill>
                </a:ln>
                <a:solidFill>
                  <a:srgbClr val="0078D7"/>
                </a:solidFill>
                <a:latin typeface="Segoe UI" pitchFamily="34" charset="0"/>
              </a:rPr>
              <a:t>delle lacune presenti tra gli stati esistenti e quelli desiderati e pianificazione dell'approccio</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rPr>
              <a:t>Quanti PC hanno più di quattro anni e devono </a:t>
            </a:r>
            <a:r>
              <a:rPr dirty="0"/>
              <a:t/>
            </a:r>
            <a:br>
              <a:rPr dirty="0"/>
            </a:br>
            <a:r>
              <a:rPr lang="it-IT" sz="1000" kern="0" spc="0" dirty="0">
                <a:ln>
                  <a:noFill/>
                </a:ln>
                <a:solidFill>
                  <a:schemeClr val="tx1"/>
                </a:solidFill>
                <a:latin typeface="Segoe UI" pitchFamily="34" charset="0"/>
              </a:rPr>
              <a:t>essere sostituiti?</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rPr>
              <a:t>Quanti server locali gestiscono </a:t>
            </a:r>
            <a:r>
              <a:rPr lang="it-IT" sz="1000" kern="0" spc="0" dirty="0" smtClean="0">
                <a:ln>
                  <a:noFill/>
                </a:ln>
                <a:solidFill>
                  <a:schemeClr val="tx1"/>
                </a:solidFill>
                <a:latin typeface="Segoe UI" pitchFamily="34" charset="0"/>
              </a:rPr>
              <a:t>e per </a:t>
            </a:r>
            <a:r>
              <a:rPr lang="it-IT" sz="1000" kern="0" spc="0" dirty="0">
                <a:ln>
                  <a:noFill/>
                </a:ln>
                <a:solidFill>
                  <a:schemeClr val="tx1"/>
                </a:solidFill>
                <a:latin typeface="Segoe UI" pitchFamily="34" charset="0"/>
              </a:rPr>
              <a:t>quali carichi </a:t>
            </a:r>
            <a:r>
              <a:rPr lang="it-IT" sz="1000" kern="0" spc="0" dirty="0" smtClean="0">
                <a:ln>
                  <a:noFill/>
                </a:ln>
                <a:solidFill>
                  <a:schemeClr val="tx1"/>
                </a:solidFill>
                <a:latin typeface="Segoe UI" pitchFamily="34" charset="0"/>
              </a:rPr>
              <a:t/>
            </a:r>
            <a:br>
              <a:rPr lang="it-IT" sz="1000" kern="0" spc="0" dirty="0" smtClean="0">
                <a:ln>
                  <a:noFill/>
                </a:ln>
                <a:solidFill>
                  <a:schemeClr val="tx1"/>
                </a:solidFill>
                <a:latin typeface="Segoe UI" pitchFamily="34" charset="0"/>
              </a:rPr>
            </a:br>
            <a:r>
              <a:rPr lang="it-IT" sz="1000" kern="0" spc="0" dirty="0" smtClean="0">
                <a:ln>
                  <a:noFill/>
                </a:ln>
                <a:solidFill>
                  <a:schemeClr val="tx1"/>
                </a:solidFill>
                <a:latin typeface="Segoe UI" pitchFamily="34" charset="0"/>
              </a:rPr>
              <a:t>di </a:t>
            </a:r>
            <a:r>
              <a:rPr lang="it-IT" sz="1000" kern="0" spc="0" dirty="0">
                <a:ln>
                  <a:noFill/>
                </a:ln>
                <a:solidFill>
                  <a:schemeClr val="tx1"/>
                </a:solidFill>
                <a:latin typeface="Segoe UI" pitchFamily="34" charset="0"/>
              </a:rPr>
              <a:t>lavoro?</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rPr>
              <a:t>Qual è l'esperienza del cliente e/o quali sono le sue preoccupazioni relative al cloud?</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rPr>
              <a:t>Il cliente è a conoscenza delle date di fine del supporto </a:t>
            </a:r>
            <a:r>
              <a:rPr lang="it-IT" sz="1000" kern="0" spc="0" dirty="0" smtClean="0">
                <a:ln>
                  <a:noFill/>
                </a:ln>
                <a:solidFill>
                  <a:schemeClr val="tx1"/>
                </a:solidFill>
                <a:latin typeface="Segoe UI" pitchFamily="34" charset="0"/>
              </a:rPr>
              <a:t/>
            </a:r>
            <a:br>
              <a:rPr lang="it-IT" sz="1000" kern="0" spc="0" dirty="0" smtClean="0">
                <a:ln>
                  <a:noFill/>
                </a:ln>
                <a:solidFill>
                  <a:schemeClr val="tx1"/>
                </a:solidFill>
                <a:latin typeface="Segoe UI" pitchFamily="34" charset="0"/>
              </a:rPr>
            </a:br>
            <a:r>
              <a:rPr lang="it-IT" sz="1000" kern="0" spc="0" dirty="0" smtClean="0">
                <a:ln>
                  <a:noFill/>
                </a:ln>
                <a:solidFill>
                  <a:schemeClr val="tx1"/>
                </a:solidFill>
                <a:latin typeface="Segoe UI" pitchFamily="34" charset="0"/>
              </a:rPr>
              <a:t>di </a:t>
            </a:r>
            <a:r>
              <a:rPr lang="it-IT" sz="1000" kern="0" spc="0" dirty="0">
                <a:ln>
                  <a:noFill/>
                </a:ln>
                <a:solidFill>
                  <a:schemeClr val="tx1"/>
                </a:solidFill>
                <a:latin typeface="Segoe UI" pitchFamily="34" charset="0"/>
              </a:rPr>
              <a:t>Windows 7 e Office 2010 ed è consapevole di ciò che comportano?</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rPr>
              <a:t>Chi è responsabile della sicurezza dei dati e quali misure attive sono in vigore?</a:t>
            </a:r>
          </a:p>
          <a:p>
            <a:pPr marL="169867" indent="-169867" defTabSz="898666">
              <a:lnSpc>
                <a:spcPct val="100000"/>
              </a:lnSpc>
              <a:spcAft>
                <a:spcPts val="300"/>
              </a:spcAft>
              <a:buFont typeface="Arial" panose="020B0604020202020204" pitchFamily="34" charset="0"/>
              <a:buChar char="•"/>
            </a:pPr>
            <a:r>
              <a:rPr lang="it-IT" sz="1000" kern="0" spc="0" dirty="0">
                <a:ln>
                  <a:noFill/>
                </a:ln>
                <a:solidFill>
                  <a:schemeClr val="tx1"/>
                </a:solidFill>
                <a:latin typeface="Segoe UI" pitchFamily="34" charset="0"/>
              </a:rPr>
              <a:t>Quanti dispositivi verranno aggiornati a Windows 10 </a:t>
            </a:r>
            <a:r>
              <a:rPr dirty="0"/>
              <a:t/>
            </a:r>
            <a:br>
              <a:rPr dirty="0"/>
            </a:br>
            <a:r>
              <a:rPr lang="it-IT" sz="1000" kern="0" spc="0" dirty="0">
                <a:ln>
                  <a:noFill/>
                </a:ln>
                <a:solidFill>
                  <a:schemeClr val="tx1"/>
                </a:solidFill>
                <a:latin typeface="Segoe UI" pitchFamily="34" charset="0"/>
              </a:rPr>
              <a:t>e quanti PC Windows 10 verranno acquistati?</a:t>
            </a:r>
          </a:p>
        </p:txBody>
      </p:sp>
      <p:pic>
        <p:nvPicPr>
          <p:cNvPr id="13" name="Picture 12">
            <a:extLst>
              <a:ext uri="{FF2B5EF4-FFF2-40B4-BE49-F238E27FC236}">
                <a16:creationId xmlns:a16="http://schemas.microsoft.com/office/drawing/2014/main" xmlns="" id="{390186FC-2721-F849-8E7E-1C6BE59BA4CA}"/>
              </a:ext>
            </a:extLst>
          </p:cNvPr>
          <p:cNvPicPr>
            <a:picLocks noChangeAspect="1"/>
          </p:cNvPicPr>
          <p:nvPr/>
        </p:nvPicPr>
        <p:blipFill>
          <a:blip r:embed="rId5"/>
          <a:stretch>
            <a:fillRect/>
          </a:stretch>
        </p:blipFill>
        <p:spPr>
          <a:xfrm>
            <a:off x="381000" y="384048"/>
            <a:ext cx="1143000" cy="228185"/>
          </a:xfrm>
          <a:prstGeom prst="rect">
            <a:avLst/>
          </a:prstGeom>
        </p:spPr>
      </p:pic>
      <p:sp>
        <p:nvSpPr>
          <p:cNvPr id="14" name="Footer Placeholder 2">
            <a:extLst>
              <a:ext uri="{FF2B5EF4-FFF2-40B4-BE49-F238E27FC236}">
                <a16:creationId xmlns:a16="http://schemas.microsoft.com/office/drawing/2014/main" xmlns="" id="{45C49DE5-B77D-493B-B2E0-6D5036790F67}"/>
              </a:ext>
            </a:extLst>
          </p:cNvPr>
          <p:cNvSpPr txBox="1">
            <a:spLocks/>
          </p:cNvSpPr>
          <p:nvPr/>
        </p:nvSpPr>
        <p:spPr>
          <a:xfrm>
            <a:off x="2051200" y="8912424"/>
            <a:ext cx="3694842"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it-IT" sz="900" dirty="0">
                <a:solidFill>
                  <a:schemeClr val="tx1">
                    <a:lumMod val="90000"/>
                    <a:lumOff val="10000"/>
                  </a:schemeClr>
                </a:solidFill>
              </a:rPr>
              <a:t>Microsoft - Informazioni riservate | Solo per uso interno e per i partner.</a:t>
            </a:r>
          </a:p>
        </p:txBody>
      </p:sp>
    </p:spTree>
    <p:extLst>
      <p:ext uri="{BB962C8B-B14F-4D97-AF65-F5344CB8AC3E}">
        <p14:creationId xmlns:p14="http://schemas.microsoft.com/office/powerpoint/2010/main" val="37281266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F88AD1D7-909E-4BD0-9BA9-5B5A7A1F51E9}"/>
              </a:ext>
            </a:extLst>
          </p:cNvPr>
          <p:cNvSpPr/>
          <p:nvPr/>
        </p:nvSpPr>
        <p:spPr bwMode="auto">
          <a:xfrm>
            <a:off x="0" y="-1"/>
            <a:ext cx="7772400" cy="14876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a:extLst>
              <a:ext uri="{FF2B5EF4-FFF2-40B4-BE49-F238E27FC236}">
                <a16:creationId xmlns:a16="http://schemas.microsoft.com/office/drawing/2014/main" xmlns="" id="{302FA4CB-AC0E-4086-B1FF-EE2C863326BF}"/>
              </a:ext>
            </a:extLst>
          </p:cNvPr>
          <p:cNvSpPr/>
          <p:nvPr/>
        </p:nvSpPr>
        <p:spPr bwMode="auto">
          <a:xfrm>
            <a:off x="0" y="1489745"/>
            <a:ext cx="7772400" cy="4618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b="1" dirty="0">
              <a:gradFill>
                <a:gsLst>
                  <a:gs pos="0">
                    <a:srgbClr val="FFFFFF"/>
                  </a:gs>
                  <a:gs pos="100000">
                    <a:srgbClr val="FFFFFF"/>
                  </a:gs>
                </a:gsLst>
                <a:lin ang="5400000" scaled="0"/>
              </a:gradFill>
              <a:latin typeface="Segoe UI"/>
              <a:cs typeface="Segoe UI" pitchFamily="34" charset="0"/>
            </a:endParaRPr>
          </a:p>
        </p:txBody>
      </p:sp>
      <p:sp>
        <p:nvSpPr>
          <p:cNvPr id="40" name="Footer Placeholder 2">
            <a:extLst>
              <a:ext uri="{FF2B5EF4-FFF2-40B4-BE49-F238E27FC236}">
                <a16:creationId xmlns:a16="http://schemas.microsoft.com/office/drawing/2014/main" xmlns="" id="{37B1FF44-2A36-4CA3-BC4A-8DA24165E0FB}"/>
              </a:ext>
            </a:extLst>
          </p:cNvPr>
          <p:cNvSpPr txBox="1">
            <a:spLocks/>
          </p:cNvSpPr>
          <p:nvPr/>
        </p:nvSpPr>
        <p:spPr>
          <a:xfrm>
            <a:off x="2051202" y="8912425"/>
            <a:ext cx="3694843"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it-IT" sz="900" dirty="0">
                <a:solidFill>
                  <a:schemeClr val="tx1">
                    <a:lumMod val="90000"/>
                    <a:lumOff val="10000"/>
                  </a:schemeClr>
                </a:solidFill>
              </a:rPr>
              <a:t>Microsoft - Informazioni riservate | Solo per uso interno e per i partner.</a:t>
            </a:r>
          </a:p>
        </p:txBody>
      </p:sp>
      <p:sp>
        <p:nvSpPr>
          <p:cNvPr id="17" name="Rectangle 16">
            <a:extLst>
              <a:ext uri="{FF2B5EF4-FFF2-40B4-BE49-F238E27FC236}">
                <a16:creationId xmlns:a16="http://schemas.microsoft.com/office/drawing/2014/main" xmlns="" id="{5E61CD90-552A-A24E-BF6F-F654632E09B6}"/>
              </a:ext>
            </a:extLst>
          </p:cNvPr>
          <p:cNvSpPr/>
          <p:nvPr/>
        </p:nvSpPr>
        <p:spPr bwMode="auto">
          <a:xfrm>
            <a:off x="392506" y="285980"/>
            <a:ext cx="7566161"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pPr>
            <a:r>
              <a:rPr lang="it-IT" sz="1700" b="1" dirty="0">
                <a:solidFill>
                  <a:schemeClr val="bg2"/>
                </a:solidFill>
                <a:ea typeface="Segoe UI" pitchFamily="34" charset="0"/>
                <a:cs typeface="Segoe UI" pitchFamily="34" charset="0"/>
              </a:rPr>
              <a:t>Spiegazione dei vantaggi di un desktop moderno su un </a:t>
            </a:r>
            <a:r>
              <a:rPr lang="it-IT" sz="1700" b="1" dirty="0" smtClean="0">
                <a:solidFill>
                  <a:schemeClr val="bg2"/>
                </a:solidFill>
                <a:ea typeface="Segoe UI" pitchFamily="34" charset="0"/>
                <a:cs typeface="Segoe UI" pitchFamily="34" charset="0"/>
              </a:rPr>
              <a:t/>
            </a:r>
            <a:br>
              <a:rPr lang="it-IT" sz="1700" b="1" dirty="0" smtClean="0">
                <a:solidFill>
                  <a:schemeClr val="bg2"/>
                </a:solidFill>
                <a:ea typeface="Segoe UI" pitchFamily="34" charset="0"/>
                <a:cs typeface="Segoe UI" pitchFamily="34" charset="0"/>
              </a:rPr>
            </a:br>
            <a:r>
              <a:rPr lang="it-IT" sz="1700" b="1" dirty="0" smtClean="0">
                <a:solidFill>
                  <a:schemeClr val="bg2"/>
                </a:solidFill>
                <a:ea typeface="Segoe UI" pitchFamily="34" charset="0"/>
                <a:cs typeface="Segoe UI" pitchFamily="34" charset="0"/>
              </a:rPr>
              <a:t>nuovo </a:t>
            </a:r>
            <a:r>
              <a:rPr lang="it-IT" sz="1700" b="1" dirty="0">
                <a:solidFill>
                  <a:schemeClr val="bg2"/>
                </a:solidFill>
                <a:ea typeface="Segoe UI" pitchFamily="34" charset="0"/>
                <a:cs typeface="Segoe UI" pitchFamily="34" charset="0"/>
              </a:rPr>
              <a:t>dispositivo. </a:t>
            </a:r>
            <a:r>
              <a:rPr dirty="0"/>
              <a:t/>
            </a:r>
            <a:br>
              <a:rPr dirty="0"/>
            </a:br>
            <a:r>
              <a:rPr lang="it-IT" sz="1300" dirty="0">
                <a:solidFill>
                  <a:schemeClr val="bg1">
                    <a:alpha val="75000"/>
                  </a:schemeClr>
                </a:solidFill>
                <a:cs typeface="Segoe UI" pitchFamily="34" charset="0"/>
              </a:rPr>
              <a:t>In base alle preoccupazioni del cliente, è possibile enfatizzare la produttività, la sicurezza </a:t>
            </a:r>
            <a:r>
              <a:rPr lang="it-IT" sz="1300" dirty="0" smtClean="0">
                <a:solidFill>
                  <a:schemeClr val="bg1">
                    <a:alpha val="75000"/>
                  </a:schemeClr>
                </a:solidFill>
                <a:cs typeface="Segoe UI" pitchFamily="34" charset="0"/>
              </a:rPr>
              <a:t/>
            </a:r>
            <a:br>
              <a:rPr lang="it-IT" sz="1300" dirty="0" smtClean="0">
                <a:solidFill>
                  <a:schemeClr val="bg1">
                    <a:alpha val="75000"/>
                  </a:schemeClr>
                </a:solidFill>
                <a:cs typeface="Segoe UI" pitchFamily="34" charset="0"/>
              </a:rPr>
            </a:br>
            <a:r>
              <a:rPr lang="it-IT" sz="1300" dirty="0" smtClean="0">
                <a:solidFill>
                  <a:schemeClr val="bg1">
                    <a:alpha val="75000"/>
                  </a:schemeClr>
                </a:solidFill>
                <a:cs typeface="Segoe UI" pitchFamily="34" charset="0"/>
              </a:rPr>
              <a:t>e/o </a:t>
            </a:r>
            <a:r>
              <a:rPr lang="it-IT" sz="1300" dirty="0">
                <a:solidFill>
                  <a:schemeClr val="bg1">
                    <a:alpha val="75000"/>
                  </a:schemeClr>
                </a:solidFill>
                <a:cs typeface="Segoe UI" pitchFamily="34" charset="0"/>
              </a:rPr>
              <a:t>la selezione. </a:t>
            </a:r>
          </a:p>
        </p:txBody>
      </p:sp>
      <p:sp>
        <p:nvSpPr>
          <p:cNvPr id="18" name="Rectangle 17">
            <a:extLst>
              <a:ext uri="{FF2B5EF4-FFF2-40B4-BE49-F238E27FC236}">
                <a16:creationId xmlns:a16="http://schemas.microsoft.com/office/drawing/2014/main" xmlns="" id="{188D8E41-E0DD-CC4A-B164-219012347DC5}"/>
              </a:ext>
            </a:extLst>
          </p:cNvPr>
          <p:cNvSpPr/>
          <p:nvPr/>
        </p:nvSpPr>
        <p:spPr>
          <a:xfrm>
            <a:off x="260350" y="8270522"/>
            <a:ext cx="6987388" cy="430887"/>
          </a:xfrm>
          <a:prstGeom prst="rect">
            <a:avLst/>
          </a:prstGeom>
          <a:noFill/>
        </p:spPr>
        <p:txBody>
          <a:bodyPr wrap="square" lIns="0" tIns="0" rIns="0" bIns="0" anchor="b" anchorCtr="0">
            <a:spAutoFit/>
          </a:bodyPr>
          <a:lstStyle/>
          <a:p>
            <a:pPr marL="0" lvl="1"/>
            <a:r>
              <a:rPr lang="it-IT" sz="700" baseline="30000" dirty="0">
                <a:solidFill>
                  <a:schemeClr val="tx1">
                    <a:lumMod val="60000"/>
                    <a:lumOff val="40000"/>
                  </a:schemeClr>
                </a:solidFill>
              </a:rPr>
              <a:t>1</a:t>
            </a:r>
            <a:r>
              <a:rPr lang="it-IT" sz="700" dirty="0">
                <a:solidFill>
                  <a:schemeClr val="tx1">
                    <a:lumMod val="60000"/>
                    <a:lumOff val="40000"/>
                  </a:schemeClr>
                </a:solidFill>
                <a:cs typeface="Segoe UI" panose="020B0502040204020203" pitchFamily="34" charset="0"/>
              </a:rPr>
              <a:t>Per la durata supportata del dispositivo;</a:t>
            </a:r>
            <a:r>
              <a:rPr lang="it-IT" sz="700" dirty="0">
                <a:solidFill>
                  <a:schemeClr val="tx1">
                    <a:lumMod val="60000"/>
                    <a:lumOff val="40000"/>
                  </a:schemeClr>
                </a:solidFill>
              </a:rPr>
              <a:t> ● </a:t>
            </a:r>
            <a:r>
              <a:rPr lang="it-IT" sz="700" baseline="30000" dirty="0">
                <a:solidFill>
                  <a:schemeClr val="tx1">
                    <a:lumMod val="60000"/>
                    <a:lumOff val="40000"/>
                  </a:schemeClr>
                </a:solidFill>
              </a:rPr>
              <a:t> 2</a:t>
            </a:r>
            <a:r>
              <a:rPr lang="it-IT" sz="700" dirty="0">
                <a:solidFill>
                  <a:schemeClr val="tx1">
                    <a:lumMod val="60000"/>
                    <a:lumOff val="40000"/>
                  </a:schemeClr>
                </a:solidFill>
              </a:rPr>
              <a:t>Il 99% delle app Windows 7 è compatibile con Windows 10. Requisiti hardware/software; la disponibilità della funzionalità può variare. Connessione Internet necessaria. Per verificare la compatibilità e ottenere altre importanti informazioni sull'installazione, visita il sito Web del produttore del tuo dispositivo e la pagina www.windows.com/windows10specs. Ulteriori requisiti potrebbero essere applicati in futuro per gli aggiornamenti. </a:t>
            </a:r>
          </a:p>
          <a:p>
            <a:pPr marL="0" lvl="1"/>
            <a:endParaRPr lang="en-US" sz="700" dirty="0">
              <a:solidFill>
                <a:schemeClr val="tx1">
                  <a:lumMod val="60000"/>
                  <a:lumOff val="40000"/>
                </a:schemeClr>
              </a:solidFill>
            </a:endParaRPr>
          </a:p>
        </p:txBody>
      </p:sp>
      <p:sp>
        <p:nvSpPr>
          <p:cNvPr id="19" name="Rectangle 18">
            <a:extLst>
              <a:ext uri="{FF2B5EF4-FFF2-40B4-BE49-F238E27FC236}">
                <a16:creationId xmlns:a16="http://schemas.microsoft.com/office/drawing/2014/main" xmlns="" id="{964970D3-1574-874F-9EFF-36F2FF3BEAAC}"/>
              </a:ext>
            </a:extLst>
          </p:cNvPr>
          <p:cNvSpPr/>
          <p:nvPr/>
        </p:nvSpPr>
        <p:spPr>
          <a:xfrm>
            <a:off x="392506" y="1564362"/>
            <a:ext cx="7262327" cy="332399"/>
          </a:xfrm>
          <a:prstGeom prst="rect">
            <a:avLst/>
          </a:prstGeom>
        </p:spPr>
        <p:txBody>
          <a:bodyPr wrap="square" lIns="0" tIns="0" rIns="0" bIns="0">
            <a:spAutoFit/>
          </a:bodyPr>
          <a:lstStyle/>
          <a:p>
            <a:pPr defTabSz="1078150" fontAlgn="base">
              <a:lnSpc>
                <a:spcPct val="90000"/>
              </a:lnSpc>
              <a:spcBef>
                <a:spcPct val="0"/>
              </a:spcBef>
              <a:spcAft>
                <a:spcPct val="0"/>
              </a:spcAft>
            </a:pPr>
            <a:r>
              <a:rPr lang="it-IT" sz="1200" b="1" dirty="0">
                <a:cs typeface="Segoe UI" pitchFamily="34" charset="0"/>
              </a:rPr>
              <a:t>OBIETTIVO. </a:t>
            </a:r>
            <a:r>
              <a:rPr lang="it-IT" sz="1200" b="1" dirty="0">
                <a:solidFill>
                  <a:schemeClr val="tx1">
                    <a:lumMod val="90000"/>
                    <a:lumOff val="10000"/>
                  </a:schemeClr>
                </a:solidFill>
                <a:cs typeface="Segoe UI" pitchFamily="34" charset="0"/>
              </a:rPr>
              <a:t>Persuadere </a:t>
            </a:r>
            <a:r>
              <a:rPr lang="it-IT" sz="1200" b="1" dirty="0">
                <a:solidFill>
                  <a:schemeClr val="tx1">
                    <a:lumMod val="90000"/>
                    <a:lumOff val="10000"/>
                  </a:schemeClr>
                </a:solidFill>
                <a:cs typeface="Segoe UI" pitchFamily="34" charset="0"/>
              </a:rPr>
              <a:t>il cliente che un desktop moderno è fondamentale per la sua strategia tecnologica.</a:t>
            </a:r>
          </a:p>
        </p:txBody>
      </p:sp>
      <p:sp>
        <p:nvSpPr>
          <p:cNvPr id="20" name="TextBox 19">
            <a:extLst>
              <a:ext uri="{FF2B5EF4-FFF2-40B4-BE49-F238E27FC236}">
                <a16:creationId xmlns:a16="http://schemas.microsoft.com/office/drawing/2014/main" xmlns="" id="{BDAF6C9C-6F0E-A64B-A638-AD858E39A988}"/>
              </a:ext>
            </a:extLst>
          </p:cNvPr>
          <p:cNvSpPr txBox="1"/>
          <p:nvPr/>
        </p:nvSpPr>
        <p:spPr>
          <a:xfrm>
            <a:off x="260350" y="2165579"/>
            <a:ext cx="7394483" cy="6209392"/>
          </a:xfrm>
          <a:prstGeom prst="rect">
            <a:avLst/>
          </a:prstGeom>
          <a:noFill/>
        </p:spPr>
        <p:txBody>
          <a:bodyPr wrap="square" lIns="0" tIns="0" rIns="0" bIns="0" rtlCol="0">
            <a:spAutoFit/>
          </a:bodyPr>
          <a:lstStyle/>
          <a:p>
            <a:pPr>
              <a:spcAft>
                <a:spcPts val="500"/>
              </a:spcAft>
            </a:pPr>
            <a:r>
              <a:rPr lang="it-IT" b="1" spc="-30" dirty="0">
                <a:ln w="3175">
                  <a:noFill/>
                </a:ln>
                <a:solidFill>
                  <a:schemeClr val="tx1">
                    <a:lumMod val="75000"/>
                  </a:schemeClr>
                </a:solidFill>
                <a:latin typeface="Segoe UI" panose="020B0502040204020203" pitchFamily="34" charset="0"/>
                <a:cs typeface="Segoe UI" panose="020B0502040204020203" pitchFamily="34" charset="0"/>
              </a:rPr>
              <a:t>La soluzione da scegliere</a:t>
            </a:r>
          </a:p>
          <a:p>
            <a:pPr>
              <a:spcAft>
                <a:spcPts val="500"/>
              </a:spcAft>
            </a:pPr>
            <a:r>
              <a:rPr lang="it-IT" sz="1200" spc="-29" dirty="0">
                <a:cs typeface="Times New Roman" panose="02020603050405020304" pitchFamily="18" charset="0"/>
              </a:rPr>
              <a:t>Le piccole e medie imprese semplicemente non hanno le risorse delle grandi imprese e hanno un approccio più cauto nei confronti degli aggiornamenti tecnologici con preoccupazioni riguardanti costi, continuità aziendale </a:t>
            </a:r>
            <a:r>
              <a:rPr lang="it-IT" sz="1200" spc="-29" dirty="0" smtClean="0">
                <a:cs typeface="Times New Roman" panose="02020603050405020304" pitchFamily="18" charset="0"/>
              </a:rPr>
              <a:t/>
            </a:r>
            <a:br>
              <a:rPr lang="it-IT" sz="1200" spc="-29" dirty="0" smtClean="0">
                <a:cs typeface="Times New Roman" panose="02020603050405020304" pitchFamily="18" charset="0"/>
              </a:rPr>
            </a:br>
            <a:r>
              <a:rPr lang="it-IT" sz="1200" spc="-29" dirty="0" smtClean="0">
                <a:cs typeface="Times New Roman" panose="02020603050405020304" pitchFamily="18" charset="0"/>
              </a:rPr>
              <a:t>e </a:t>
            </a:r>
            <a:r>
              <a:rPr lang="it-IT" sz="1200" spc="-29" dirty="0">
                <a:cs typeface="Times New Roman" panose="02020603050405020304" pitchFamily="18" charset="0"/>
              </a:rPr>
              <a:t>l'adozione da parte dei dipendenti. </a:t>
            </a:r>
            <a:r>
              <a:rPr lang="it-IT" sz="1200" spc="-29" dirty="0" smtClean="0">
                <a:cs typeface="Times New Roman" panose="02020603050405020304" pitchFamily="18" charset="0"/>
              </a:rPr>
              <a:t>Il </a:t>
            </a:r>
            <a:r>
              <a:rPr lang="it-IT" sz="1200" spc="-29" dirty="0">
                <a:cs typeface="Times New Roman" panose="02020603050405020304" pitchFamily="18" charset="0"/>
              </a:rPr>
              <a:t>cliente dovrà essere sicuro di star prendendo la decisione giusta in base </a:t>
            </a:r>
            <a:r>
              <a:rPr lang="it-IT" sz="1200" spc="-29" dirty="0" smtClean="0">
                <a:cs typeface="Times New Roman" panose="02020603050405020304" pitchFamily="18" charset="0"/>
              </a:rPr>
              <a:t/>
            </a:r>
            <a:br>
              <a:rPr lang="it-IT" sz="1200" spc="-29" dirty="0" smtClean="0">
                <a:cs typeface="Times New Roman" panose="02020603050405020304" pitchFamily="18" charset="0"/>
              </a:rPr>
            </a:br>
            <a:r>
              <a:rPr lang="it-IT" sz="1200" spc="-29" dirty="0" smtClean="0">
                <a:cs typeface="Times New Roman" panose="02020603050405020304" pitchFamily="18" charset="0"/>
              </a:rPr>
              <a:t>alle </a:t>
            </a:r>
            <a:r>
              <a:rPr lang="it-IT" sz="1200" spc="-29" dirty="0">
                <a:cs typeface="Times New Roman" panose="02020603050405020304" pitchFamily="18" charset="0"/>
              </a:rPr>
              <a:t>risorse che ha a disposizione.</a:t>
            </a:r>
            <a:endParaRPr lang="en-US" sz="1200" b="1" spc="-30" dirty="0">
              <a:ln w="3175">
                <a:noFill/>
              </a:ln>
              <a:solidFill>
                <a:schemeClr val="tx1">
                  <a:lumMod val="75000"/>
                </a:schemeClr>
              </a:solidFill>
              <a:cs typeface="Segoe UI Semibold" panose="020B0702040204020203" pitchFamily="34" charset="0"/>
            </a:endParaRPr>
          </a:p>
          <a:p>
            <a:pPr>
              <a:lnSpc>
                <a:spcPts val="1200"/>
              </a:lnSpc>
              <a:spcBef>
                <a:spcPts val="1200"/>
              </a:spcBef>
              <a:spcAft>
                <a:spcPts val="500"/>
              </a:spcAft>
            </a:pPr>
            <a:r>
              <a:rPr lang="it-IT" sz="1200" b="1" dirty="0">
                <a:solidFill>
                  <a:srgbClr val="0078D4"/>
                </a:solidFill>
                <a:latin typeface="Segoe UI Semibold" panose="020B0502040204020203" pitchFamily="34" charset="0"/>
                <a:cs typeface="Segoe UI Semibold" panose="020B0502040204020203" pitchFamily="34" charset="0"/>
              </a:rPr>
              <a:t>Ottieni le app di Office e le funzionalità in Windows più recenti per massimizzare la produttività.</a:t>
            </a:r>
          </a:p>
          <a:p>
            <a:pPr marL="115888" indent="-115888" fontAlgn="base">
              <a:lnSpc>
                <a:spcPts val="1200"/>
              </a:lnSpc>
              <a:spcAft>
                <a:spcPts val="200"/>
              </a:spcAft>
              <a:buFont typeface="Arial" panose="020B0604020202020204" pitchFamily="34" charset="0"/>
              <a:buChar char="•"/>
            </a:pPr>
            <a:r>
              <a:rPr lang="it-IT" sz="1000" dirty="0"/>
              <a:t>L'intelligenza artificiale integrata in Office e Windows offre ai dipendenti </a:t>
            </a:r>
            <a:r>
              <a:rPr lang="it-IT" sz="1000" dirty="0" smtClean="0"/>
              <a:t/>
            </a:r>
            <a:br>
              <a:rPr lang="it-IT" sz="1000" dirty="0" smtClean="0"/>
            </a:br>
            <a:r>
              <a:rPr lang="it-IT" sz="1000" dirty="0" smtClean="0"/>
              <a:t>una </a:t>
            </a:r>
            <a:r>
              <a:rPr lang="it-IT" sz="1000" dirty="0" smtClean="0"/>
              <a:t>assistenza </a:t>
            </a:r>
            <a:r>
              <a:rPr lang="it-IT" sz="1000" dirty="0"/>
              <a:t>intelligente per poter lavorare al meglio.</a:t>
            </a:r>
          </a:p>
          <a:p>
            <a:pPr marL="115888" indent="-115888" fontAlgn="base">
              <a:lnSpc>
                <a:spcPts val="1200"/>
              </a:lnSpc>
              <a:spcAft>
                <a:spcPts val="200"/>
              </a:spcAft>
              <a:buFont typeface="Arial" panose="020B0604020202020204" pitchFamily="34" charset="0"/>
              <a:buChar char="•"/>
            </a:pPr>
            <a:r>
              <a:rPr lang="it-IT" sz="1000" dirty="0"/>
              <a:t>Archivia, sincronizza e condividi i file online affinché siano sempre aggiornati </a:t>
            </a:r>
            <a:r>
              <a:rPr dirty="0"/>
              <a:t/>
            </a:r>
            <a:br>
              <a:rPr dirty="0"/>
            </a:br>
            <a:r>
              <a:rPr lang="it-IT" sz="1000" dirty="0"/>
              <a:t>e modifica i documenti con gli altri in tempo reale.</a:t>
            </a:r>
          </a:p>
          <a:p>
            <a:pPr marL="115888" indent="-115888" fontAlgn="base">
              <a:lnSpc>
                <a:spcPts val="1200"/>
              </a:lnSpc>
              <a:spcAft>
                <a:spcPts val="200"/>
              </a:spcAft>
              <a:buFont typeface="Arial" panose="020B0604020202020204" pitchFamily="34" charset="0"/>
              <a:buChar char="•"/>
            </a:pPr>
            <a:r>
              <a:rPr lang="it-IT" sz="1000" dirty="0"/>
              <a:t>Approfitta delle funzionalità di collaborazione tra le app per fornire </a:t>
            </a:r>
            <a:r>
              <a:rPr dirty="0"/>
              <a:t/>
            </a:r>
            <a:br>
              <a:rPr dirty="0"/>
            </a:br>
            <a:r>
              <a:rPr lang="it-IT" sz="1000" dirty="0"/>
              <a:t>ai dipendenti gli strumenti per lavorare insieme in modo efficace.</a:t>
            </a:r>
          </a:p>
          <a:p>
            <a:pPr marL="0" lvl="1">
              <a:lnSpc>
                <a:spcPts val="1200"/>
              </a:lnSpc>
              <a:spcBef>
                <a:spcPts val="1200"/>
              </a:spcBef>
              <a:spcAft>
                <a:spcPts val="500"/>
              </a:spcAft>
            </a:pPr>
            <a:r>
              <a:rPr lang="it-IT" sz="1200" b="1" dirty="0">
                <a:solidFill>
                  <a:srgbClr val="0078D4"/>
                </a:solidFill>
                <a:latin typeface="Segoe UI Semibold" panose="020B0502040204020203" pitchFamily="34" charset="0"/>
                <a:cs typeface="Segoe UI Semibold" panose="020B0502040204020203" pitchFamily="34" charset="0"/>
              </a:rPr>
              <a:t>Proteggi l'azienda da </a:t>
            </a:r>
            <a:r>
              <a:rPr lang="it-IT" sz="1200" b="1" dirty="0" smtClean="0">
                <a:solidFill>
                  <a:srgbClr val="0078D4"/>
                </a:solidFill>
                <a:latin typeface="Segoe UI Semibold" panose="020B0502040204020203" pitchFamily="34" charset="0"/>
                <a:cs typeface="Segoe UI Semibold" panose="020B0502040204020203" pitchFamily="34" charset="0"/>
              </a:rPr>
              <a:t>minacce </a:t>
            </a:r>
            <a:r>
              <a:rPr lang="it-IT" sz="1200" b="1" dirty="0">
                <a:solidFill>
                  <a:srgbClr val="0078D4"/>
                </a:solidFill>
                <a:latin typeface="Segoe UI Semibold" panose="020B0502040204020203" pitchFamily="34" charset="0"/>
                <a:cs typeface="Segoe UI Semibold" panose="020B0502040204020203" pitchFamily="34" charset="0"/>
              </a:rPr>
              <a:t>esterne e perdite con </a:t>
            </a:r>
            <a:r>
              <a:rPr lang="it-IT" sz="1200" b="1" dirty="0" smtClean="0">
                <a:solidFill>
                  <a:srgbClr val="0078D4"/>
                </a:solidFill>
                <a:latin typeface="Segoe UI Semibold" panose="020B0502040204020203" pitchFamily="34" charset="0"/>
                <a:cs typeface="Segoe UI Semibold" panose="020B0502040204020203" pitchFamily="34" charset="0"/>
              </a:rPr>
              <a:t/>
            </a:r>
            <a:br>
              <a:rPr lang="it-IT" sz="1200" b="1" dirty="0" smtClean="0">
                <a:solidFill>
                  <a:srgbClr val="0078D4"/>
                </a:solidFill>
                <a:latin typeface="Segoe UI Semibold" panose="020B0502040204020203" pitchFamily="34" charset="0"/>
                <a:cs typeface="Segoe UI Semibold" panose="020B0502040204020203" pitchFamily="34" charset="0"/>
              </a:rPr>
            </a:br>
            <a:r>
              <a:rPr lang="it-IT" sz="1200" b="1" dirty="0" smtClean="0">
                <a:solidFill>
                  <a:srgbClr val="0078D4"/>
                </a:solidFill>
                <a:latin typeface="Segoe UI Semibold" panose="020B0502040204020203" pitchFamily="34" charset="0"/>
                <a:cs typeface="Segoe UI Semibold" panose="020B0502040204020203" pitchFamily="34" charset="0"/>
              </a:rPr>
              <a:t>la </a:t>
            </a:r>
            <a:r>
              <a:rPr lang="it-IT" sz="1200" b="1" dirty="0">
                <a:solidFill>
                  <a:srgbClr val="0078D4"/>
                </a:solidFill>
                <a:latin typeface="Segoe UI Semibold" panose="020B0502040204020203" pitchFamily="34" charset="0"/>
                <a:cs typeface="Segoe UI Semibold" panose="020B0502040204020203" pitchFamily="34" charset="0"/>
              </a:rPr>
              <a:t>sicurezza </a:t>
            </a:r>
            <a:r>
              <a:rPr lang="it-IT" sz="1200" b="1" dirty="0" smtClean="0">
                <a:solidFill>
                  <a:srgbClr val="0078D4"/>
                </a:solidFill>
                <a:latin typeface="Segoe UI Semibold" panose="020B0502040204020203" pitchFamily="34" charset="0"/>
                <a:cs typeface="Segoe UI Semibold" panose="020B0502040204020203" pitchFamily="34" charset="0"/>
              </a:rPr>
              <a:t>integrata</a:t>
            </a:r>
            <a:r>
              <a:rPr lang="it-IT" sz="1200" b="1" dirty="0">
                <a:solidFill>
                  <a:srgbClr val="0078D4"/>
                </a:solidFill>
                <a:latin typeface="Segoe UI Semibold" panose="020B0502040204020203" pitchFamily="34" charset="0"/>
                <a:cs typeface="Segoe UI Semibold" panose="020B0502040204020203" pitchFamily="34" charset="0"/>
              </a:rPr>
              <a:t>.</a:t>
            </a:r>
          </a:p>
          <a:p>
            <a:pPr marL="115888" lvl="1" indent="-115888" fontAlgn="base">
              <a:lnSpc>
                <a:spcPts val="1200"/>
              </a:lnSpc>
              <a:spcAft>
                <a:spcPts val="200"/>
              </a:spcAft>
              <a:buFont typeface="Arial" panose="020B0604020202020204" pitchFamily="34" charset="0"/>
              <a:buChar char="•"/>
            </a:pPr>
            <a:r>
              <a:rPr lang="it-IT" sz="1000" dirty="0"/>
              <a:t>Proteggiti dalle minacce alla sicurezza informativa come malware, </a:t>
            </a:r>
            <a:r>
              <a:rPr lang="it-IT" sz="1000" dirty="0" smtClean="0"/>
              <a:t/>
            </a:r>
            <a:br>
              <a:rPr lang="it-IT" sz="1000" dirty="0" smtClean="0"/>
            </a:br>
            <a:r>
              <a:rPr lang="it-IT" sz="1000" dirty="0" smtClean="0"/>
              <a:t>virus</a:t>
            </a:r>
            <a:r>
              <a:rPr lang="it-IT" sz="1000" dirty="0"/>
              <a:t>, </a:t>
            </a:r>
            <a:r>
              <a:rPr lang="it-IT" sz="1000" dirty="0" smtClean="0"/>
              <a:t>ransomware</a:t>
            </a:r>
            <a:r>
              <a:rPr lang="it-IT" sz="1000" dirty="0"/>
              <a:t>, phishing e altri attacchi </a:t>
            </a:r>
            <a:r>
              <a:rPr dirty="0"/>
              <a:t/>
            </a:r>
            <a:br>
              <a:rPr dirty="0"/>
            </a:br>
            <a:r>
              <a:rPr lang="it-IT" sz="1000" dirty="0"/>
              <a:t>grazie a misure di sicurezza proattive in Windows e Office.</a:t>
            </a:r>
          </a:p>
          <a:p>
            <a:pPr marL="115888" lvl="1" indent="-115888" fontAlgn="base">
              <a:lnSpc>
                <a:spcPts val="1200"/>
              </a:lnSpc>
              <a:spcAft>
                <a:spcPts val="200"/>
              </a:spcAft>
              <a:buFont typeface="Arial" panose="020B0604020202020204" pitchFamily="34" charset="0"/>
              <a:buChar char="•"/>
            </a:pPr>
            <a:r>
              <a:rPr lang="it-IT" sz="1000" dirty="0"/>
              <a:t>Controlla chi ha accesso alle informazioni aziendali per ridurre </a:t>
            </a:r>
            <a:r>
              <a:rPr dirty="0"/>
              <a:t/>
            </a:r>
            <a:br>
              <a:rPr dirty="0"/>
            </a:br>
            <a:r>
              <a:rPr lang="it-IT" sz="1000" dirty="0"/>
              <a:t>il rischio di perdite interne o di errori nel trattamento dei dati.</a:t>
            </a:r>
          </a:p>
          <a:p>
            <a:pPr marL="115888" lvl="1" indent="-115888" fontAlgn="base">
              <a:lnSpc>
                <a:spcPts val="1200"/>
              </a:lnSpc>
              <a:spcAft>
                <a:spcPts val="200"/>
              </a:spcAft>
              <a:buFont typeface="Arial" panose="020B0604020202020204" pitchFamily="34" charset="0"/>
              <a:buChar char="•"/>
            </a:pPr>
            <a:r>
              <a:rPr lang="it-IT" sz="1000" dirty="0"/>
              <a:t>​Proteggi l'azienda dalle nuove minacce alla sicurezza grazie a </a:t>
            </a:r>
            <a:r>
              <a:rPr dirty="0"/>
              <a:t/>
            </a:r>
            <a:br>
              <a:rPr dirty="0"/>
            </a:br>
            <a:r>
              <a:rPr lang="it-IT" sz="1000" dirty="0"/>
              <a:t>sistemi di sicurezza integrati e sempre aggiornati per i tuoi dati e dispositivi.</a:t>
            </a:r>
            <a:r>
              <a:rPr lang="it-IT" sz="1000" baseline="30000" dirty="0"/>
              <a:t>1</a:t>
            </a:r>
            <a:endParaRPr lang="en-US" sz="1000" dirty="0"/>
          </a:p>
          <a:p>
            <a:pPr marL="115888" lvl="1" indent="-115888" fontAlgn="base">
              <a:lnSpc>
                <a:spcPts val="1200"/>
              </a:lnSpc>
              <a:spcAft>
                <a:spcPts val="200"/>
              </a:spcAft>
              <a:buFont typeface="Arial" panose="020B0604020202020204" pitchFamily="34" charset="0"/>
              <a:buChar char="•"/>
            </a:pPr>
            <a:r>
              <a:rPr lang="it-IT" sz="1000" dirty="0"/>
              <a:t>Assicurati di disporre degli strumenti necessari per rispettare i requisiti </a:t>
            </a:r>
            <a:r>
              <a:rPr lang="it-IT" sz="1000" dirty="0" smtClean="0"/>
              <a:t/>
            </a:r>
            <a:br>
              <a:rPr lang="it-IT" sz="1000" dirty="0" smtClean="0"/>
            </a:br>
            <a:r>
              <a:rPr lang="it-IT" sz="1000" dirty="0" smtClean="0"/>
              <a:t>di conformità e </a:t>
            </a:r>
            <a:r>
              <a:rPr lang="it-IT" sz="1000" dirty="0"/>
              <a:t>gli obblighi normativi.</a:t>
            </a:r>
          </a:p>
          <a:p>
            <a:pPr marL="119063" lvl="1" indent="-119063">
              <a:lnSpc>
                <a:spcPts val="1200"/>
              </a:lnSpc>
              <a:spcBef>
                <a:spcPts val="1200"/>
              </a:spcBef>
              <a:spcAft>
                <a:spcPts val="500"/>
              </a:spcAft>
            </a:pPr>
            <a:r>
              <a:rPr lang="it-IT" sz="1200" b="1" dirty="0">
                <a:solidFill>
                  <a:srgbClr val="0078D4"/>
                </a:solidFill>
                <a:latin typeface="Segoe UI Semibold" panose="020B0502040204020203" pitchFamily="34" charset="0"/>
                <a:cs typeface="Segoe UI Semibold" panose="020B0502040204020203" pitchFamily="34" charset="0"/>
              </a:rPr>
              <a:t>La gestione semplificata dei dispositivi riduce nel tempo i costi in ambito IT.</a:t>
            </a:r>
            <a:endParaRPr lang="en-US" sz="1000" dirty="0"/>
          </a:p>
          <a:p>
            <a:pPr marL="2525713" lvl="1" indent="-106363" fontAlgn="base">
              <a:lnSpc>
                <a:spcPts val="1200"/>
              </a:lnSpc>
              <a:spcAft>
                <a:spcPts val="200"/>
              </a:spcAft>
              <a:buFont typeface="Arial" panose="020B0604020202020204" pitchFamily="34" charset="0"/>
              <a:buChar char="•"/>
            </a:pPr>
            <a:r>
              <a:rPr lang="it-IT" sz="1000" dirty="0"/>
              <a:t>Ottieni nuove funzionalità e app che verranno aggiunte senza alcun costo aggiuntivo.</a:t>
            </a:r>
          </a:p>
          <a:p>
            <a:pPr marL="2525713" lvl="1" indent="-106363" fontAlgn="base">
              <a:lnSpc>
                <a:spcPts val="1200"/>
              </a:lnSpc>
              <a:spcAft>
                <a:spcPts val="200"/>
              </a:spcAft>
              <a:buFont typeface="Arial" panose="020B0604020202020204" pitchFamily="34" charset="0"/>
              <a:buChar char="•"/>
            </a:pPr>
            <a:r>
              <a:rPr lang="it-IT" sz="1000" dirty="0"/>
              <a:t>I desktop moderni funzionano più velocemente e la loro manutenzione costa meno rispetto a quella necessaria per i dispositivi più obsoleti.</a:t>
            </a:r>
          </a:p>
          <a:p>
            <a:pPr marL="2525713" lvl="1" indent="-106363" fontAlgn="base">
              <a:lnSpc>
                <a:spcPts val="1200"/>
              </a:lnSpc>
              <a:spcAft>
                <a:spcPts val="200"/>
              </a:spcAft>
              <a:buFont typeface="Arial" panose="020B0604020202020204" pitchFamily="34" charset="0"/>
              <a:buChar char="•"/>
            </a:pPr>
            <a:r>
              <a:rPr lang="it-IT" sz="1000" dirty="0"/>
              <a:t>La maggior parte delle periferiche e delle app già compatibili con Windows 10 </a:t>
            </a:r>
            <a:r>
              <a:rPr dirty="0"/>
              <a:t/>
            </a:r>
            <a:br>
              <a:rPr dirty="0"/>
            </a:br>
            <a:r>
              <a:rPr lang="it-IT" sz="1000" dirty="0"/>
              <a:t>consentono di minimizzare i costi per l'aggiornamento.</a:t>
            </a:r>
            <a:r>
              <a:rPr lang="it-IT" sz="1000" baseline="30000" dirty="0"/>
              <a:t>2</a:t>
            </a:r>
          </a:p>
          <a:p>
            <a:pPr marL="2525713" lvl="1" indent="-106363" fontAlgn="base">
              <a:lnSpc>
                <a:spcPts val="1200"/>
              </a:lnSpc>
              <a:spcAft>
                <a:spcPts val="200"/>
              </a:spcAft>
              <a:buFont typeface="Arial" panose="020B0604020202020204" pitchFamily="34" charset="0"/>
              <a:buChar char="•"/>
            </a:pPr>
            <a:r>
              <a:rPr lang="it-IT" sz="1000" dirty="0"/>
              <a:t>Assicurarsi di disporre degli aggiornamenti della sicurezza più recenti per </a:t>
            </a:r>
            <a:r>
              <a:rPr lang="it-IT" sz="1000" dirty="0" smtClean="0"/>
              <a:t/>
            </a:r>
            <a:br>
              <a:rPr lang="it-IT" sz="1000" dirty="0" smtClean="0"/>
            </a:br>
            <a:r>
              <a:rPr lang="it-IT" sz="1000" dirty="0" smtClean="0"/>
              <a:t>Windows 10 e </a:t>
            </a:r>
            <a:r>
              <a:rPr lang="it-IT" sz="1000" dirty="0"/>
              <a:t>Office 365.</a:t>
            </a:r>
          </a:p>
        </p:txBody>
      </p:sp>
      <p:pic>
        <p:nvPicPr>
          <p:cNvPr id="25" name="Picture 24">
            <a:extLst>
              <a:ext uri="{FF2B5EF4-FFF2-40B4-BE49-F238E27FC236}">
                <a16:creationId xmlns:a16="http://schemas.microsoft.com/office/drawing/2014/main" xmlns="" id="{32802525-E0F7-234F-9BB9-B11B6CB19AAB}"/>
              </a:ext>
            </a:extLst>
          </p:cNvPr>
          <p:cNvPicPr>
            <a:picLocks noChangeAspect="1"/>
          </p:cNvPicPr>
          <p:nvPr/>
        </p:nvPicPr>
        <p:blipFill rotWithShape="1">
          <a:blip r:embed="rId3"/>
          <a:srcRect l="8754" t="22114" r="19020" b="7793"/>
          <a:stretch/>
        </p:blipFill>
        <p:spPr>
          <a:xfrm>
            <a:off x="260350" y="7021344"/>
            <a:ext cx="2262936" cy="1151041"/>
          </a:xfrm>
          <a:prstGeom prst="rect">
            <a:avLst/>
          </a:prstGeom>
        </p:spPr>
      </p:pic>
      <p:pic>
        <p:nvPicPr>
          <p:cNvPr id="3" name="Picture 2">
            <a:extLst>
              <a:ext uri="{FF2B5EF4-FFF2-40B4-BE49-F238E27FC236}">
                <a16:creationId xmlns:a16="http://schemas.microsoft.com/office/drawing/2014/main" xmlns="" id="{8C236FFE-21A6-45A6-9FE5-94386CA695D7}"/>
              </a:ext>
            </a:extLst>
          </p:cNvPr>
          <p:cNvPicPr>
            <a:picLocks noChangeAspect="1"/>
          </p:cNvPicPr>
          <p:nvPr/>
        </p:nvPicPr>
        <p:blipFill rotWithShape="1">
          <a:blip r:embed="rId4"/>
          <a:srcRect l="19764" t="1792" r="27855" b="4750"/>
          <a:stretch/>
        </p:blipFill>
        <p:spPr>
          <a:xfrm>
            <a:off x="5161142" y="3665555"/>
            <a:ext cx="2350908" cy="2795669"/>
          </a:xfrm>
          <a:prstGeom prst="rect">
            <a:avLst/>
          </a:prstGeom>
        </p:spPr>
      </p:pic>
    </p:spTree>
    <p:extLst>
      <p:ext uri="{BB962C8B-B14F-4D97-AF65-F5344CB8AC3E}">
        <p14:creationId xmlns:p14="http://schemas.microsoft.com/office/powerpoint/2010/main" val="32965757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795D8C7D-95F4-4EF7-AE4A-BD7A81F803F3}"/>
              </a:ext>
            </a:extLst>
          </p:cNvPr>
          <p:cNvSpPr/>
          <p:nvPr/>
        </p:nvSpPr>
        <p:spPr bwMode="auto">
          <a:xfrm>
            <a:off x="0" y="-1"/>
            <a:ext cx="7772400" cy="14876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a:extLst>
              <a:ext uri="{FF2B5EF4-FFF2-40B4-BE49-F238E27FC236}">
                <a16:creationId xmlns:a16="http://schemas.microsoft.com/office/drawing/2014/main" xmlns="" id="{E492AACC-365C-4D4B-ACB0-6645422463FF}"/>
              </a:ext>
            </a:extLst>
          </p:cNvPr>
          <p:cNvSpPr/>
          <p:nvPr/>
        </p:nvSpPr>
        <p:spPr bwMode="auto">
          <a:xfrm>
            <a:off x="0" y="1489745"/>
            <a:ext cx="7772400" cy="4618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cs typeface="Segoe UI" pitchFamily="34" charset="0"/>
            </a:endParaRPr>
          </a:p>
        </p:txBody>
      </p:sp>
      <p:sp>
        <p:nvSpPr>
          <p:cNvPr id="7" name="Title 1"/>
          <p:cNvSpPr>
            <a:spLocks noGrp="1"/>
          </p:cNvSpPr>
          <p:nvPr>
            <p:ph type="title"/>
          </p:nvPr>
        </p:nvSpPr>
        <p:spPr>
          <a:xfrm>
            <a:off x="380597" y="2223648"/>
            <a:ext cx="7056524" cy="221599"/>
          </a:xfrm>
        </p:spPr>
        <p:txBody>
          <a:bodyPr vert="horz" wrap="square" lIns="0" tIns="0" rIns="0" bIns="0" rtlCol="0" anchor="t">
            <a:spAutoFit/>
          </a:bodyPr>
          <a:lstStyle/>
          <a:p>
            <a:pPr defTabSz="898666"/>
            <a:r>
              <a:rPr lang="it-IT" sz="1600" b="1" kern="0" spc="0" dirty="0">
                <a:ln>
                  <a:solidFill>
                    <a:schemeClr val="bg1">
                      <a:alpha val="0"/>
                    </a:schemeClr>
                  </a:solidFill>
                </a:ln>
                <a:solidFill>
                  <a:schemeClr val="tx1"/>
                </a:solidFill>
                <a:latin typeface="Segoe UI" pitchFamily="34" charset="0"/>
                <a:cs typeface="+mn-cs"/>
              </a:rPr>
              <a:t>Scegli il giusto dispositivo Windows 10 Pro</a:t>
            </a:r>
          </a:p>
        </p:txBody>
      </p:sp>
      <p:sp>
        <p:nvSpPr>
          <p:cNvPr id="14" name="Rectangle 13">
            <a:extLst>
              <a:ext uri="{FF2B5EF4-FFF2-40B4-BE49-F238E27FC236}">
                <a16:creationId xmlns:a16="http://schemas.microsoft.com/office/drawing/2014/main" xmlns="" id="{EF73A2FE-C3A4-44DB-9696-FF045170BFFA}"/>
              </a:ext>
            </a:extLst>
          </p:cNvPr>
          <p:cNvSpPr/>
          <p:nvPr/>
        </p:nvSpPr>
        <p:spPr>
          <a:xfrm>
            <a:off x="5301576" y="6172137"/>
            <a:ext cx="1304969" cy="254044"/>
          </a:xfrm>
          <a:prstGeom prst="rect">
            <a:avLst/>
          </a:prstGeom>
        </p:spPr>
        <p:txBody>
          <a:bodyPr wrap="square" anchor="ctr">
            <a:spAutoFit/>
          </a:bodyPr>
          <a:lstStyle/>
          <a:p>
            <a:endParaRPr lang="en-US" sz="1051" b="1" dirty="0">
              <a:cs typeface="Segoe UI"/>
            </a:endParaRPr>
          </a:p>
        </p:txBody>
      </p:sp>
      <p:sp>
        <p:nvSpPr>
          <p:cNvPr id="70" name="Rectangle 69">
            <a:extLst>
              <a:ext uri="{FF2B5EF4-FFF2-40B4-BE49-F238E27FC236}">
                <a16:creationId xmlns:a16="http://schemas.microsoft.com/office/drawing/2014/main" xmlns="" id="{2DB7750E-9CF6-4DCD-9495-C4FEC30A9E69}"/>
              </a:ext>
            </a:extLst>
          </p:cNvPr>
          <p:cNvSpPr/>
          <p:nvPr/>
        </p:nvSpPr>
        <p:spPr>
          <a:xfrm>
            <a:off x="420648" y="1653830"/>
            <a:ext cx="6074964" cy="166199"/>
          </a:xfrm>
          <a:prstGeom prst="rect">
            <a:avLst/>
          </a:prstGeom>
        </p:spPr>
        <p:txBody>
          <a:bodyPr wrap="square" lIns="0" tIns="0" rIns="0" bIns="0" anchor="ctr">
            <a:spAutoFit/>
          </a:bodyPr>
          <a:lstStyle/>
          <a:p>
            <a:pPr defTabSz="1078150" fontAlgn="base">
              <a:lnSpc>
                <a:spcPct val="90000"/>
              </a:lnSpc>
              <a:spcBef>
                <a:spcPct val="0"/>
              </a:spcBef>
              <a:spcAft>
                <a:spcPct val="0"/>
              </a:spcAft>
            </a:pPr>
            <a:r>
              <a:rPr lang="it-IT" sz="1200" b="1" dirty="0">
                <a:cs typeface="Segoe UI" pitchFamily="34" charset="0"/>
              </a:rPr>
              <a:t>OBIETTIVO. </a:t>
            </a:r>
            <a:r>
              <a:rPr lang="it-IT" sz="1200" b="1" dirty="0">
                <a:solidFill>
                  <a:schemeClr val="tx1">
                    <a:lumMod val="90000"/>
                    <a:lumOff val="10000"/>
                  </a:schemeClr>
                </a:solidFill>
                <a:cs typeface="Segoe UI" pitchFamily="34" charset="0"/>
              </a:rPr>
              <a:t>Incoraggia il tuo cliente a scegliere i nuovi dispositivi Windows 10 Pro. </a:t>
            </a:r>
            <a:endParaRPr lang="en-US" sz="1200" b="1" dirty="0">
              <a:solidFill>
                <a:srgbClr val="FF0000"/>
              </a:solidFill>
              <a:cs typeface="Segoe UI" pitchFamily="34" charset="0"/>
            </a:endParaRPr>
          </a:p>
        </p:txBody>
      </p:sp>
      <p:sp>
        <p:nvSpPr>
          <p:cNvPr id="20" name="Rectangle 19"/>
          <p:cNvSpPr/>
          <p:nvPr/>
        </p:nvSpPr>
        <p:spPr bwMode="auto">
          <a:xfrm>
            <a:off x="440258" y="638311"/>
            <a:ext cx="7125312"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pPr>
            <a:r>
              <a:rPr lang="it-IT" sz="1600" b="1" dirty="0">
                <a:solidFill>
                  <a:schemeClr val="bg2"/>
                </a:solidFill>
                <a:ea typeface="Segoe UI" pitchFamily="34" charset="0"/>
                <a:cs typeface="Segoe UI" pitchFamily="34" charset="0"/>
              </a:rPr>
              <a:t>Aiuta il tuo cliente a scegliere i dispositivi Windows 10 Pro giusti. </a:t>
            </a:r>
          </a:p>
          <a:p>
            <a:pPr defTabSz="1078150" fontAlgn="base">
              <a:spcBef>
                <a:spcPct val="0"/>
              </a:spcBef>
              <a:spcAft>
                <a:spcPct val="0"/>
              </a:spcAft>
            </a:pPr>
            <a:r>
              <a:rPr lang="it-IT" sz="1200" dirty="0">
                <a:solidFill>
                  <a:schemeClr val="bg2">
                    <a:alpha val="75000"/>
                  </a:schemeClr>
                </a:solidFill>
                <a:cs typeface="Segoe UI" pitchFamily="34" charset="0"/>
              </a:rPr>
              <a:t>Gli utenti possono scegliere tra una vasta proposta di form factor, fascia di prezzo e funzionalità </a:t>
            </a:r>
            <a:r>
              <a:rPr lang="it-IT" sz="1200" dirty="0" smtClean="0">
                <a:solidFill>
                  <a:schemeClr val="bg2">
                    <a:alpha val="75000"/>
                  </a:schemeClr>
                </a:solidFill>
                <a:cs typeface="Segoe UI" pitchFamily="34" charset="0"/>
              </a:rPr>
              <a:t/>
            </a:r>
            <a:br>
              <a:rPr lang="it-IT" sz="1200" dirty="0" smtClean="0">
                <a:solidFill>
                  <a:schemeClr val="bg2">
                    <a:alpha val="75000"/>
                  </a:schemeClr>
                </a:solidFill>
                <a:cs typeface="Segoe UI" pitchFamily="34" charset="0"/>
              </a:rPr>
            </a:br>
            <a:r>
              <a:rPr lang="it-IT" sz="1200" dirty="0" smtClean="0">
                <a:solidFill>
                  <a:schemeClr val="bg2">
                    <a:alpha val="75000"/>
                  </a:schemeClr>
                </a:solidFill>
                <a:cs typeface="Segoe UI" pitchFamily="34" charset="0"/>
              </a:rPr>
              <a:t>per </a:t>
            </a:r>
            <a:r>
              <a:rPr lang="it-IT" sz="1200" dirty="0">
                <a:solidFill>
                  <a:schemeClr val="bg2">
                    <a:alpha val="75000"/>
                  </a:schemeClr>
                </a:solidFill>
                <a:cs typeface="Segoe UI" pitchFamily="34" charset="0"/>
              </a:rPr>
              <a:t>ottenere il dispositivo giusto per ogni membro del loro team.</a:t>
            </a:r>
          </a:p>
        </p:txBody>
      </p:sp>
      <p:sp>
        <p:nvSpPr>
          <p:cNvPr id="76" name="Rectangle 75">
            <a:extLst>
              <a:ext uri="{FF2B5EF4-FFF2-40B4-BE49-F238E27FC236}">
                <a16:creationId xmlns:a16="http://schemas.microsoft.com/office/drawing/2014/main" xmlns="" id="{9A5D8970-1024-4947-9DEF-3E4F2B617889}"/>
              </a:ext>
            </a:extLst>
          </p:cNvPr>
          <p:cNvSpPr/>
          <p:nvPr/>
        </p:nvSpPr>
        <p:spPr bwMode="auto">
          <a:xfrm>
            <a:off x="7565570" y="8097540"/>
            <a:ext cx="2751232" cy="700080"/>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it-IT" dirty="0">
                <a:gradFill>
                  <a:gsLst>
                    <a:gs pos="0">
                      <a:srgbClr val="FFFFFF"/>
                    </a:gs>
                    <a:gs pos="100000">
                      <a:srgbClr val="FFFFFF"/>
                    </a:gs>
                  </a:gsLst>
                  <a:lin ang="5400000" scaled="0"/>
                </a:gradFill>
                <a:ea typeface="Segoe UI" pitchFamily="34" charset="0"/>
                <a:cs typeface="Segoe UI" pitchFamily="34" charset="0"/>
              </a:rPr>
              <a:t>Partner: update with your customer call to action</a:t>
            </a:r>
          </a:p>
        </p:txBody>
      </p:sp>
      <p:sp>
        <p:nvSpPr>
          <p:cNvPr id="77" name="Rectangle 76">
            <a:extLst>
              <a:ext uri="{FF2B5EF4-FFF2-40B4-BE49-F238E27FC236}">
                <a16:creationId xmlns:a16="http://schemas.microsoft.com/office/drawing/2014/main" xmlns="" id="{6D983C4C-13D7-49DF-8A04-F6BDB0605BDA}"/>
              </a:ext>
            </a:extLst>
          </p:cNvPr>
          <p:cNvSpPr/>
          <p:nvPr/>
        </p:nvSpPr>
        <p:spPr bwMode="auto">
          <a:xfrm>
            <a:off x="7565570" y="7219588"/>
            <a:ext cx="2751232" cy="700080"/>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it-IT" dirty="0">
                <a:gradFill>
                  <a:gsLst>
                    <a:gs pos="0">
                      <a:srgbClr val="FFFFFF"/>
                    </a:gs>
                    <a:gs pos="100000">
                      <a:srgbClr val="FFFFFF"/>
                    </a:gs>
                  </a:gsLst>
                  <a:lin ang="5400000" scaled="0"/>
                </a:gradFill>
                <a:ea typeface="Segoe UI" pitchFamily="34" charset="0"/>
                <a:cs typeface="Segoe UI" pitchFamily="34" charset="0"/>
              </a:rPr>
              <a:t>Partner: add your logo and story here</a:t>
            </a:r>
          </a:p>
        </p:txBody>
      </p:sp>
      <p:cxnSp>
        <p:nvCxnSpPr>
          <p:cNvPr id="78" name="Straight Connector 77">
            <a:extLst>
              <a:ext uri="{FF2B5EF4-FFF2-40B4-BE49-F238E27FC236}">
                <a16:creationId xmlns:a16="http://schemas.microsoft.com/office/drawing/2014/main" xmlns="" id="{3A2FAF8F-C08B-4194-9235-D9BDEE3DF745}"/>
              </a:ext>
            </a:extLst>
          </p:cNvPr>
          <p:cNvCxnSpPr/>
          <p:nvPr/>
        </p:nvCxnSpPr>
        <p:spPr>
          <a:xfrm>
            <a:off x="380597" y="7136132"/>
            <a:ext cx="7056524" cy="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xmlns="" id="{DB66BD95-51BA-4112-B481-3953E5550356}"/>
              </a:ext>
            </a:extLst>
          </p:cNvPr>
          <p:cNvGrpSpPr/>
          <p:nvPr/>
        </p:nvGrpSpPr>
        <p:grpSpPr>
          <a:xfrm>
            <a:off x="420648" y="7330973"/>
            <a:ext cx="1375722" cy="845232"/>
            <a:chOff x="1175903" y="6906668"/>
            <a:chExt cx="1233724" cy="757990"/>
          </a:xfrm>
        </p:grpSpPr>
        <p:grpSp>
          <p:nvGrpSpPr>
            <p:cNvPr id="80" name="Group 79">
              <a:extLst>
                <a:ext uri="{FF2B5EF4-FFF2-40B4-BE49-F238E27FC236}">
                  <a16:creationId xmlns:a16="http://schemas.microsoft.com/office/drawing/2014/main" xmlns="" id="{29FC3AC7-65E5-4D6E-8956-96AE032BCA0F}"/>
                </a:ext>
              </a:extLst>
            </p:cNvPr>
            <p:cNvGrpSpPr/>
            <p:nvPr/>
          </p:nvGrpSpPr>
          <p:grpSpPr>
            <a:xfrm>
              <a:off x="1175903" y="6906668"/>
              <a:ext cx="1233724" cy="757990"/>
              <a:chOff x="8391539" y="1876926"/>
              <a:chExt cx="1233724" cy="757990"/>
            </a:xfrm>
            <a:solidFill>
              <a:schemeClr val="bg2"/>
            </a:solidFill>
          </p:grpSpPr>
          <p:sp>
            <p:nvSpPr>
              <p:cNvPr id="82" name="Oval 81">
                <a:extLst>
                  <a:ext uri="{FF2B5EF4-FFF2-40B4-BE49-F238E27FC236}">
                    <a16:creationId xmlns:a16="http://schemas.microsoft.com/office/drawing/2014/main" xmlns="" id="{AC55608F-BFC0-4949-8DFE-8C50A461C6EF}"/>
                  </a:ext>
                </a:extLst>
              </p:cNvPr>
              <p:cNvSpPr/>
              <p:nvPr/>
            </p:nvSpPr>
            <p:spPr bwMode="auto">
              <a:xfrm>
                <a:off x="8629406" y="1876926"/>
                <a:ext cx="757990" cy="75799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Rounded Corners 82">
                <a:extLst>
                  <a:ext uri="{FF2B5EF4-FFF2-40B4-BE49-F238E27FC236}">
                    <a16:creationId xmlns:a16="http://schemas.microsoft.com/office/drawing/2014/main" xmlns="" id="{D420D57F-239F-4E7D-928D-CCAB365885D2}"/>
                  </a:ext>
                </a:extLst>
              </p:cNvPr>
              <p:cNvSpPr/>
              <p:nvPr/>
            </p:nvSpPr>
            <p:spPr bwMode="auto">
              <a:xfrm>
                <a:off x="8391539" y="2141621"/>
                <a:ext cx="1233724" cy="235060"/>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81" name="TextBox 80">
              <a:extLst>
                <a:ext uri="{FF2B5EF4-FFF2-40B4-BE49-F238E27FC236}">
                  <a16:creationId xmlns:a16="http://schemas.microsoft.com/office/drawing/2014/main" xmlns="" id="{0DACA57D-437C-4342-AC61-65BF3C3AE2D7}"/>
                </a:ext>
              </a:extLst>
            </p:cNvPr>
            <p:cNvSpPr txBox="1"/>
            <p:nvPr/>
          </p:nvSpPr>
          <p:spPr>
            <a:xfrm>
              <a:off x="1336346" y="7232950"/>
              <a:ext cx="912841" cy="130530"/>
            </a:xfrm>
            <a:prstGeom prst="rect">
              <a:avLst/>
            </a:prstGeom>
            <a:noFill/>
          </p:spPr>
          <p:txBody>
            <a:bodyPr wrap="none" lIns="0" tIns="0" rIns="0" bIns="0" rtlCol="0" anchor="ctr">
              <a:spAutoFit/>
            </a:bodyPr>
            <a:lstStyle/>
            <a:p>
              <a:pPr algn="ctr">
                <a:lnSpc>
                  <a:spcPct val="90000"/>
                </a:lnSpc>
                <a:spcAft>
                  <a:spcPts val="600"/>
                </a:spcAft>
              </a:pPr>
              <a:r>
                <a:rPr lang="it-IT" sz="1051" b="1" dirty="0">
                  <a:gradFill>
                    <a:gsLst>
                      <a:gs pos="2917">
                        <a:schemeClr val="tx1"/>
                      </a:gs>
                      <a:gs pos="30000">
                        <a:schemeClr val="tx1"/>
                      </a:gs>
                    </a:gsLst>
                    <a:lin ang="5400000" scaled="0"/>
                  </a:gradFill>
                </a:rPr>
                <a:t>PARTNER LOGO</a:t>
              </a:r>
            </a:p>
          </p:txBody>
        </p:sp>
      </p:grpSp>
      <p:sp>
        <p:nvSpPr>
          <p:cNvPr id="84" name="TextBox 83">
            <a:extLst>
              <a:ext uri="{FF2B5EF4-FFF2-40B4-BE49-F238E27FC236}">
                <a16:creationId xmlns:a16="http://schemas.microsoft.com/office/drawing/2014/main" xmlns="" id="{43907A2F-AEB5-47D2-B0DA-14283220A39D}"/>
              </a:ext>
            </a:extLst>
          </p:cNvPr>
          <p:cNvSpPr txBox="1"/>
          <p:nvPr/>
        </p:nvSpPr>
        <p:spPr>
          <a:xfrm>
            <a:off x="2162660" y="7334707"/>
            <a:ext cx="5191205" cy="738664"/>
          </a:xfrm>
          <a:prstGeom prst="rect">
            <a:avLst/>
          </a:prstGeom>
          <a:noFill/>
        </p:spPr>
        <p:txBody>
          <a:bodyPr wrap="square" lIns="0" tIns="0" rIns="0" bIns="0" rtlCol="0">
            <a:spAutoFit/>
          </a:bodyPr>
          <a:lstStyle/>
          <a:p>
            <a:r>
              <a:rPr lang="it-IT" sz="1200" dirty="0"/>
              <a:t>Add your story here. Lorem ipsum dolor sit amet, consectetuer adipiscing elit. Maecenas porttitor congue massa. Fusce posuere, magna sed pulvinar ultricies, purus lectus malesuada libero, sit amet commodo magna eros </a:t>
            </a:r>
            <a:r>
              <a:rPr lang="it-IT" sz="1200" dirty="0" smtClean="0"/>
              <a:t/>
            </a:r>
            <a:br>
              <a:rPr lang="it-IT" sz="1200" dirty="0" smtClean="0"/>
            </a:br>
            <a:r>
              <a:rPr lang="it-IT" sz="1200" dirty="0" smtClean="0"/>
              <a:t>quis </a:t>
            </a:r>
            <a:r>
              <a:rPr lang="it-IT" sz="1200" dirty="0"/>
              <a:t>urna Fusce posuere, magna sed.</a:t>
            </a:r>
          </a:p>
        </p:txBody>
      </p:sp>
      <p:sp>
        <p:nvSpPr>
          <p:cNvPr id="85" name="Rectangle: Rounded Corners 84">
            <a:extLst>
              <a:ext uri="{FF2B5EF4-FFF2-40B4-BE49-F238E27FC236}">
                <a16:creationId xmlns:a16="http://schemas.microsoft.com/office/drawing/2014/main" xmlns="" id="{90DFDB2C-7614-4C4E-9AB4-C52CD6444BDE}"/>
              </a:ext>
            </a:extLst>
          </p:cNvPr>
          <p:cNvSpPr/>
          <p:nvPr/>
        </p:nvSpPr>
        <p:spPr bwMode="auto">
          <a:xfrm>
            <a:off x="2147441" y="8352123"/>
            <a:ext cx="5249351" cy="481634"/>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94"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a:extLst>
              <a:ext uri="{FF2B5EF4-FFF2-40B4-BE49-F238E27FC236}">
                <a16:creationId xmlns:a16="http://schemas.microsoft.com/office/drawing/2014/main" xmlns="" id="{00DC49BB-345D-48BC-8EF2-44C3A1D5E2F2}"/>
              </a:ext>
            </a:extLst>
          </p:cNvPr>
          <p:cNvSpPr/>
          <p:nvPr/>
        </p:nvSpPr>
        <p:spPr>
          <a:xfrm>
            <a:off x="2605367" y="8449823"/>
            <a:ext cx="4685603" cy="286232"/>
          </a:xfrm>
          <a:prstGeom prst="rect">
            <a:avLst/>
          </a:prstGeom>
        </p:spPr>
        <p:txBody>
          <a:bodyPr wrap="square" anchor="ctr">
            <a:spAutoFit/>
          </a:bodyPr>
          <a:lstStyle/>
          <a:p>
            <a:pPr defTabSz="932765" fontAlgn="base">
              <a:lnSpc>
                <a:spcPct val="90000"/>
              </a:lnSpc>
              <a:spcBef>
                <a:spcPct val="0"/>
              </a:spcBef>
              <a:spcAft>
                <a:spcPts val="600"/>
              </a:spcAft>
            </a:pPr>
            <a:r>
              <a:rPr lang="it-IT" sz="1400" b="1" spc="-29" dirty="0">
                <a:ln w="3175">
                  <a:noFill/>
                </a:ln>
                <a:solidFill>
                  <a:srgbClr val="FF0066"/>
                </a:solidFill>
                <a:cs typeface="Segoe UI Semibold" panose="020B0702040204020203" pitchFamily="34" charset="0"/>
              </a:rPr>
              <a:t>Partner Call to action goes here</a:t>
            </a:r>
          </a:p>
        </p:txBody>
      </p:sp>
      <p:grpSp>
        <p:nvGrpSpPr>
          <p:cNvPr id="87" name="Group 86">
            <a:extLst>
              <a:ext uri="{FF2B5EF4-FFF2-40B4-BE49-F238E27FC236}">
                <a16:creationId xmlns:a16="http://schemas.microsoft.com/office/drawing/2014/main" xmlns="" id="{B95FD5C3-208E-454F-B613-AEF1C5DDD720}"/>
              </a:ext>
            </a:extLst>
          </p:cNvPr>
          <p:cNvGrpSpPr/>
          <p:nvPr/>
        </p:nvGrpSpPr>
        <p:grpSpPr>
          <a:xfrm>
            <a:off x="2231989" y="8438115"/>
            <a:ext cx="309649" cy="309647"/>
            <a:chOff x="-3689350" y="1990726"/>
            <a:chExt cx="630238" cy="630238"/>
          </a:xfrm>
          <a:solidFill>
            <a:schemeClr val="bg1"/>
          </a:solidFill>
        </p:grpSpPr>
        <p:sp>
          <p:nvSpPr>
            <p:cNvPr id="88" name="Freeform 29">
              <a:extLst>
                <a:ext uri="{FF2B5EF4-FFF2-40B4-BE49-F238E27FC236}">
                  <a16:creationId xmlns:a16="http://schemas.microsoft.com/office/drawing/2014/main" xmlns="" id="{48E90F95-35C0-4C11-9207-A3143BD5B83F}"/>
                </a:ext>
              </a:extLst>
            </p:cNvPr>
            <p:cNvSpPr>
              <a:spLocks noEditPoints="1"/>
            </p:cNvSpPr>
            <p:nvPr/>
          </p:nvSpPr>
          <p:spPr bwMode="auto">
            <a:xfrm>
              <a:off x="-3689350" y="1990726"/>
              <a:ext cx="630238" cy="630238"/>
            </a:xfrm>
            <a:custGeom>
              <a:avLst/>
              <a:gdLst>
                <a:gd name="T0" fmla="*/ 1484 w 3571"/>
                <a:gd name="T1" fmla="*/ 256 h 3571"/>
                <a:gd name="T2" fmla="*/ 1113 w 3571"/>
                <a:gd name="T3" fmla="*/ 379 h 3571"/>
                <a:gd name="T4" fmla="*/ 790 w 3571"/>
                <a:gd name="T5" fmla="*/ 586 h 3571"/>
                <a:gd name="T6" fmla="*/ 527 w 3571"/>
                <a:gd name="T7" fmla="*/ 866 h 3571"/>
                <a:gd name="T8" fmla="*/ 339 w 3571"/>
                <a:gd name="T9" fmla="*/ 1202 h 3571"/>
                <a:gd name="T10" fmla="*/ 239 w 3571"/>
                <a:gd name="T11" fmla="*/ 1582 h 3571"/>
                <a:gd name="T12" fmla="*/ 239 w 3571"/>
                <a:gd name="T13" fmla="*/ 1989 h 3571"/>
                <a:gd name="T14" fmla="*/ 339 w 3571"/>
                <a:gd name="T15" fmla="*/ 2370 h 3571"/>
                <a:gd name="T16" fmla="*/ 527 w 3571"/>
                <a:gd name="T17" fmla="*/ 2706 h 3571"/>
                <a:gd name="T18" fmla="*/ 790 w 3571"/>
                <a:gd name="T19" fmla="*/ 2985 h 3571"/>
                <a:gd name="T20" fmla="*/ 1113 w 3571"/>
                <a:gd name="T21" fmla="*/ 3192 h 3571"/>
                <a:gd name="T22" fmla="*/ 1484 w 3571"/>
                <a:gd name="T23" fmla="*/ 3316 h 3571"/>
                <a:gd name="T24" fmla="*/ 1887 w 3571"/>
                <a:gd name="T25" fmla="*/ 3342 h 3571"/>
                <a:gd name="T26" fmla="*/ 2278 w 3571"/>
                <a:gd name="T27" fmla="*/ 3266 h 3571"/>
                <a:gd name="T28" fmla="*/ 2627 w 3571"/>
                <a:gd name="T29" fmla="*/ 3099 h 3571"/>
                <a:gd name="T30" fmla="*/ 2921 w 3571"/>
                <a:gd name="T31" fmla="*/ 2853 h 3571"/>
                <a:gd name="T32" fmla="*/ 3148 w 3571"/>
                <a:gd name="T33" fmla="*/ 2544 h 3571"/>
                <a:gd name="T34" fmla="*/ 3293 w 3571"/>
                <a:gd name="T35" fmla="*/ 2183 h 3571"/>
                <a:gd name="T36" fmla="*/ 3345 w 3571"/>
                <a:gd name="T37" fmla="*/ 1785 h 3571"/>
                <a:gd name="T38" fmla="*/ 3293 w 3571"/>
                <a:gd name="T39" fmla="*/ 1387 h 3571"/>
                <a:gd name="T40" fmla="*/ 3148 w 3571"/>
                <a:gd name="T41" fmla="*/ 1027 h 3571"/>
                <a:gd name="T42" fmla="*/ 2921 w 3571"/>
                <a:gd name="T43" fmla="*/ 718 h 3571"/>
                <a:gd name="T44" fmla="*/ 2627 w 3571"/>
                <a:gd name="T45" fmla="*/ 473 h 3571"/>
                <a:gd name="T46" fmla="*/ 2278 w 3571"/>
                <a:gd name="T47" fmla="*/ 306 h 3571"/>
                <a:gd name="T48" fmla="*/ 1887 w 3571"/>
                <a:gd name="T49" fmla="*/ 230 h 3571"/>
                <a:gd name="T50" fmla="*/ 2001 w 3571"/>
                <a:gd name="T51" fmla="*/ 14 h 3571"/>
                <a:gd name="T52" fmla="*/ 2409 w 3571"/>
                <a:gd name="T53" fmla="*/ 112 h 3571"/>
                <a:gd name="T54" fmla="*/ 2773 w 3571"/>
                <a:gd name="T55" fmla="*/ 298 h 3571"/>
                <a:gd name="T56" fmla="*/ 3084 w 3571"/>
                <a:gd name="T57" fmla="*/ 560 h 3571"/>
                <a:gd name="T58" fmla="*/ 3327 w 3571"/>
                <a:gd name="T59" fmla="*/ 884 h 3571"/>
                <a:gd name="T60" fmla="*/ 3493 w 3571"/>
                <a:gd name="T61" fmla="*/ 1260 h 3571"/>
                <a:gd name="T62" fmla="*/ 3567 w 3571"/>
                <a:gd name="T63" fmla="*/ 1677 h 3571"/>
                <a:gd name="T64" fmla="*/ 3542 w 3571"/>
                <a:gd name="T65" fmla="*/ 2107 h 3571"/>
                <a:gd name="T66" fmla="*/ 3421 w 3571"/>
                <a:gd name="T67" fmla="*/ 2504 h 3571"/>
                <a:gd name="T68" fmla="*/ 3215 w 3571"/>
                <a:gd name="T69" fmla="*/ 2856 h 3571"/>
                <a:gd name="T70" fmla="*/ 2936 w 3571"/>
                <a:gd name="T71" fmla="*/ 3151 h 3571"/>
                <a:gd name="T72" fmla="*/ 2597 w 3571"/>
                <a:gd name="T73" fmla="*/ 3377 h 3571"/>
                <a:gd name="T74" fmla="*/ 2209 w 3571"/>
                <a:gd name="T75" fmla="*/ 3521 h 3571"/>
                <a:gd name="T76" fmla="*/ 1786 w 3571"/>
                <a:gd name="T77" fmla="*/ 3571 h 3571"/>
                <a:gd name="T78" fmla="*/ 1361 w 3571"/>
                <a:gd name="T79" fmla="*/ 3521 h 3571"/>
                <a:gd name="T80" fmla="*/ 974 w 3571"/>
                <a:gd name="T81" fmla="*/ 3377 h 3571"/>
                <a:gd name="T82" fmla="*/ 635 w 3571"/>
                <a:gd name="T83" fmla="*/ 3151 h 3571"/>
                <a:gd name="T84" fmla="*/ 357 w 3571"/>
                <a:gd name="T85" fmla="*/ 2856 h 3571"/>
                <a:gd name="T86" fmla="*/ 151 w 3571"/>
                <a:gd name="T87" fmla="*/ 2504 h 3571"/>
                <a:gd name="T88" fmla="*/ 28 w 3571"/>
                <a:gd name="T89" fmla="*/ 2107 h 3571"/>
                <a:gd name="T90" fmla="*/ 3 w 3571"/>
                <a:gd name="T91" fmla="*/ 1677 h 3571"/>
                <a:gd name="T92" fmla="*/ 79 w 3571"/>
                <a:gd name="T93" fmla="*/ 1260 h 3571"/>
                <a:gd name="T94" fmla="*/ 243 w 3571"/>
                <a:gd name="T95" fmla="*/ 884 h 3571"/>
                <a:gd name="T96" fmla="*/ 488 w 3571"/>
                <a:gd name="T97" fmla="*/ 560 h 3571"/>
                <a:gd name="T98" fmla="*/ 797 w 3571"/>
                <a:gd name="T99" fmla="*/ 298 h 3571"/>
                <a:gd name="T100" fmla="*/ 1163 w 3571"/>
                <a:gd name="T101" fmla="*/ 112 h 3571"/>
                <a:gd name="T102" fmla="*/ 1570 w 3571"/>
                <a:gd name="T103" fmla="*/ 14 h 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71" h="3571">
                  <a:moveTo>
                    <a:pt x="1786" y="226"/>
                  </a:moveTo>
                  <a:lnTo>
                    <a:pt x="1683" y="230"/>
                  </a:lnTo>
                  <a:lnTo>
                    <a:pt x="1582" y="239"/>
                  </a:lnTo>
                  <a:lnTo>
                    <a:pt x="1484" y="256"/>
                  </a:lnTo>
                  <a:lnTo>
                    <a:pt x="1388" y="278"/>
                  </a:lnTo>
                  <a:lnTo>
                    <a:pt x="1293" y="306"/>
                  </a:lnTo>
                  <a:lnTo>
                    <a:pt x="1201" y="340"/>
                  </a:lnTo>
                  <a:lnTo>
                    <a:pt x="1113" y="379"/>
                  </a:lnTo>
                  <a:lnTo>
                    <a:pt x="1027" y="424"/>
                  </a:lnTo>
                  <a:lnTo>
                    <a:pt x="944" y="473"/>
                  </a:lnTo>
                  <a:lnTo>
                    <a:pt x="865" y="527"/>
                  </a:lnTo>
                  <a:lnTo>
                    <a:pt x="790" y="586"/>
                  </a:lnTo>
                  <a:lnTo>
                    <a:pt x="718" y="650"/>
                  </a:lnTo>
                  <a:lnTo>
                    <a:pt x="650" y="718"/>
                  </a:lnTo>
                  <a:lnTo>
                    <a:pt x="586" y="789"/>
                  </a:lnTo>
                  <a:lnTo>
                    <a:pt x="527" y="866"/>
                  </a:lnTo>
                  <a:lnTo>
                    <a:pt x="472" y="944"/>
                  </a:lnTo>
                  <a:lnTo>
                    <a:pt x="423" y="1027"/>
                  </a:lnTo>
                  <a:lnTo>
                    <a:pt x="379" y="1113"/>
                  </a:lnTo>
                  <a:lnTo>
                    <a:pt x="339" y="1202"/>
                  </a:lnTo>
                  <a:lnTo>
                    <a:pt x="305" y="1293"/>
                  </a:lnTo>
                  <a:lnTo>
                    <a:pt x="277" y="1387"/>
                  </a:lnTo>
                  <a:lnTo>
                    <a:pt x="255" y="1484"/>
                  </a:lnTo>
                  <a:lnTo>
                    <a:pt x="239" y="1582"/>
                  </a:lnTo>
                  <a:lnTo>
                    <a:pt x="229" y="1684"/>
                  </a:lnTo>
                  <a:lnTo>
                    <a:pt x="226" y="1785"/>
                  </a:lnTo>
                  <a:lnTo>
                    <a:pt x="229" y="1888"/>
                  </a:lnTo>
                  <a:lnTo>
                    <a:pt x="239" y="1989"/>
                  </a:lnTo>
                  <a:lnTo>
                    <a:pt x="255" y="2087"/>
                  </a:lnTo>
                  <a:lnTo>
                    <a:pt x="277" y="2183"/>
                  </a:lnTo>
                  <a:lnTo>
                    <a:pt x="305" y="2278"/>
                  </a:lnTo>
                  <a:lnTo>
                    <a:pt x="339" y="2370"/>
                  </a:lnTo>
                  <a:lnTo>
                    <a:pt x="379" y="2458"/>
                  </a:lnTo>
                  <a:lnTo>
                    <a:pt x="423" y="2544"/>
                  </a:lnTo>
                  <a:lnTo>
                    <a:pt x="472" y="2627"/>
                  </a:lnTo>
                  <a:lnTo>
                    <a:pt x="527" y="2706"/>
                  </a:lnTo>
                  <a:lnTo>
                    <a:pt x="586" y="2781"/>
                  </a:lnTo>
                  <a:lnTo>
                    <a:pt x="650" y="2853"/>
                  </a:lnTo>
                  <a:lnTo>
                    <a:pt x="718" y="2921"/>
                  </a:lnTo>
                  <a:lnTo>
                    <a:pt x="790" y="2985"/>
                  </a:lnTo>
                  <a:lnTo>
                    <a:pt x="865" y="3044"/>
                  </a:lnTo>
                  <a:lnTo>
                    <a:pt x="944" y="3099"/>
                  </a:lnTo>
                  <a:lnTo>
                    <a:pt x="1027" y="3148"/>
                  </a:lnTo>
                  <a:lnTo>
                    <a:pt x="1113" y="3192"/>
                  </a:lnTo>
                  <a:lnTo>
                    <a:pt x="1201" y="3232"/>
                  </a:lnTo>
                  <a:lnTo>
                    <a:pt x="1293" y="3266"/>
                  </a:lnTo>
                  <a:lnTo>
                    <a:pt x="1388" y="3294"/>
                  </a:lnTo>
                  <a:lnTo>
                    <a:pt x="1484" y="3316"/>
                  </a:lnTo>
                  <a:lnTo>
                    <a:pt x="1582" y="3332"/>
                  </a:lnTo>
                  <a:lnTo>
                    <a:pt x="1683" y="3342"/>
                  </a:lnTo>
                  <a:lnTo>
                    <a:pt x="1786" y="3345"/>
                  </a:lnTo>
                  <a:lnTo>
                    <a:pt x="1887" y="3342"/>
                  </a:lnTo>
                  <a:lnTo>
                    <a:pt x="1989" y="3332"/>
                  </a:lnTo>
                  <a:lnTo>
                    <a:pt x="2087" y="3316"/>
                  </a:lnTo>
                  <a:lnTo>
                    <a:pt x="2184" y="3294"/>
                  </a:lnTo>
                  <a:lnTo>
                    <a:pt x="2278" y="3266"/>
                  </a:lnTo>
                  <a:lnTo>
                    <a:pt x="2369" y="3232"/>
                  </a:lnTo>
                  <a:lnTo>
                    <a:pt x="2458" y="3192"/>
                  </a:lnTo>
                  <a:lnTo>
                    <a:pt x="2544" y="3148"/>
                  </a:lnTo>
                  <a:lnTo>
                    <a:pt x="2627" y="3099"/>
                  </a:lnTo>
                  <a:lnTo>
                    <a:pt x="2707" y="3044"/>
                  </a:lnTo>
                  <a:lnTo>
                    <a:pt x="2782" y="2985"/>
                  </a:lnTo>
                  <a:lnTo>
                    <a:pt x="2854" y="2921"/>
                  </a:lnTo>
                  <a:lnTo>
                    <a:pt x="2921" y="2853"/>
                  </a:lnTo>
                  <a:lnTo>
                    <a:pt x="2985" y="2781"/>
                  </a:lnTo>
                  <a:lnTo>
                    <a:pt x="3044" y="2706"/>
                  </a:lnTo>
                  <a:lnTo>
                    <a:pt x="3098" y="2627"/>
                  </a:lnTo>
                  <a:lnTo>
                    <a:pt x="3148" y="2544"/>
                  </a:lnTo>
                  <a:lnTo>
                    <a:pt x="3192" y="2458"/>
                  </a:lnTo>
                  <a:lnTo>
                    <a:pt x="3231" y="2370"/>
                  </a:lnTo>
                  <a:lnTo>
                    <a:pt x="3265" y="2278"/>
                  </a:lnTo>
                  <a:lnTo>
                    <a:pt x="3293" y="2183"/>
                  </a:lnTo>
                  <a:lnTo>
                    <a:pt x="3316" y="2087"/>
                  </a:lnTo>
                  <a:lnTo>
                    <a:pt x="3332" y="1989"/>
                  </a:lnTo>
                  <a:lnTo>
                    <a:pt x="3341" y="1888"/>
                  </a:lnTo>
                  <a:lnTo>
                    <a:pt x="3345" y="1785"/>
                  </a:lnTo>
                  <a:lnTo>
                    <a:pt x="3341" y="1684"/>
                  </a:lnTo>
                  <a:lnTo>
                    <a:pt x="3332" y="1582"/>
                  </a:lnTo>
                  <a:lnTo>
                    <a:pt x="3316" y="1484"/>
                  </a:lnTo>
                  <a:lnTo>
                    <a:pt x="3293" y="1387"/>
                  </a:lnTo>
                  <a:lnTo>
                    <a:pt x="3265" y="1293"/>
                  </a:lnTo>
                  <a:lnTo>
                    <a:pt x="3231" y="1202"/>
                  </a:lnTo>
                  <a:lnTo>
                    <a:pt x="3192" y="1113"/>
                  </a:lnTo>
                  <a:lnTo>
                    <a:pt x="3148" y="1027"/>
                  </a:lnTo>
                  <a:lnTo>
                    <a:pt x="3098" y="944"/>
                  </a:lnTo>
                  <a:lnTo>
                    <a:pt x="3044" y="866"/>
                  </a:lnTo>
                  <a:lnTo>
                    <a:pt x="2985" y="789"/>
                  </a:lnTo>
                  <a:lnTo>
                    <a:pt x="2921" y="718"/>
                  </a:lnTo>
                  <a:lnTo>
                    <a:pt x="2854" y="650"/>
                  </a:lnTo>
                  <a:lnTo>
                    <a:pt x="2782" y="586"/>
                  </a:lnTo>
                  <a:lnTo>
                    <a:pt x="2707" y="527"/>
                  </a:lnTo>
                  <a:lnTo>
                    <a:pt x="2627" y="473"/>
                  </a:lnTo>
                  <a:lnTo>
                    <a:pt x="2544" y="424"/>
                  </a:lnTo>
                  <a:lnTo>
                    <a:pt x="2458" y="379"/>
                  </a:lnTo>
                  <a:lnTo>
                    <a:pt x="2369" y="340"/>
                  </a:lnTo>
                  <a:lnTo>
                    <a:pt x="2278" y="306"/>
                  </a:lnTo>
                  <a:lnTo>
                    <a:pt x="2184" y="278"/>
                  </a:lnTo>
                  <a:lnTo>
                    <a:pt x="2087" y="256"/>
                  </a:lnTo>
                  <a:lnTo>
                    <a:pt x="1989" y="239"/>
                  </a:lnTo>
                  <a:lnTo>
                    <a:pt x="1887" y="230"/>
                  </a:lnTo>
                  <a:lnTo>
                    <a:pt x="1786" y="226"/>
                  </a:lnTo>
                  <a:close/>
                  <a:moveTo>
                    <a:pt x="1786" y="0"/>
                  </a:moveTo>
                  <a:lnTo>
                    <a:pt x="1894" y="4"/>
                  </a:lnTo>
                  <a:lnTo>
                    <a:pt x="2001" y="14"/>
                  </a:lnTo>
                  <a:lnTo>
                    <a:pt x="2107" y="29"/>
                  </a:lnTo>
                  <a:lnTo>
                    <a:pt x="2209" y="51"/>
                  </a:lnTo>
                  <a:lnTo>
                    <a:pt x="2311" y="79"/>
                  </a:lnTo>
                  <a:lnTo>
                    <a:pt x="2409" y="112"/>
                  </a:lnTo>
                  <a:lnTo>
                    <a:pt x="2504" y="151"/>
                  </a:lnTo>
                  <a:lnTo>
                    <a:pt x="2597" y="195"/>
                  </a:lnTo>
                  <a:lnTo>
                    <a:pt x="2687" y="244"/>
                  </a:lnTo>
                  <a:lnTo>
                    <a:pt x="2773" y="298"/>
                  </a:lnTo>
                  <a:lnTo>
                    <a:pt x="2856" y="357"/>
                  </a:lnTo>
                  <a:lnTo>
                    <a:pt x="2936" y="420"/>
                  </a:lnTo>
                  <a:lnTo>
                    <a:pt x="3012" y="488"/>
                  </a:lnTo>
                  <a:lnTo>
                    <a:pt x="3084" y="560"/>
                  </a:lnTo>
                  <a:lnTo>
                    <a:pt x="3152" y="635"/>
                  </a:lnTo>
                  <a:lnTo>
                    <a:pt x="3215" y="715"/>
                  </a:lnTo>
                  <a:lnTo>
                    <a:pt x="3273" y="798"/>
                  </a:lnTo>
                  <a:lnTo>
                    <a:pt x="3327" y="884"/>
                  </a:lnTo>
                  <a:lnTo>
                    <a:pt x="3376" y="975"/>
                  </a:lnTo>
                  <a:lnTo>
                    <a:pt x="3421" y="1067"/>
                  </a:lnTo>
                  <a:lnTo>
                    <a:pt x="3459" y="1162"/>
                  </a:lnTo>
                  <a:lnTo>
                    <a:pt x="3493" y="1260"/>
                  </a:lnTo>
                  <a:lnTo>
                    <a:pt x="3520" y="1362"/>
                  </a:lnTo>
                  <a:lnTo>
                    <a:pt x="3542" y="1464"/>
                  </a:lnTo>
                  <a:lnTo>
                    <a:pt x="3559" y="1570"/>
                  </a:lnTo>
                  <a:lnTo>
                    <a:pt x="3567" y="1677"/>
                  </a:lnTo>
                  <a:lnTo>
                    <a:pt x="3571" y="1785"/>
                  </a:lnTo>
                  <a:lnTo>
                    <a:pt x="3567" y="1894"/>
                  </a:lnTo>
                  <a:lnTo>
                    <a:pt x="3559" y="2001"/>
                  </a:lnTo>
                  <a:lnTo>
                    <a:pt x="3542" y="2107"/>
                  </a:lnTo>
                  <a:lnTo>
                    <a:pt x="3520" y="2210"/>
                  </a:lnTo>
                  <a:lnTo>
                    <a:pt x="3493" y="2310"/>
                  </a:lnTo>
                  <a:lnTo>
                    <a:pt x="3459" y="2408"/>
                  </a:lnTo>
                  <a:lnTo>
                    <a:pt x="3421" y="2504"/>
                  </a:lnTo>
                  <a:lnTo>
                    <a:pt x="3376" y="2597"/>
                  </a:lnTo>
                  <a:lnTo>
                    <a:pt x="3327" y="2686"/>
                  </a:lnTo>
                  <a:lnTo>
                    <a:pt x="3273" y="2774"/>
                  </a:lnTo>
                  <a:lnTo>
                    <a:pt x="3215" y="2856"/>
                  </a:lnTo>
                  <a:lnTo>
                    <a:pt x="3152" y="2936"/>
                  </a:lnTo>
                  <a:lnTo>
                    <a:pt x="3084" y="3011"/>
                  </a:lnTo>
                  <a:lnTo>
                    <a:pt x="3012" y="3083"/>
                  </a:lnTo>
                  <a:lnTo>
                    <a:pt x="2936" y="3151"/>
                  </a:lnTo>
                  <a:lnTo>
                    <a:pt x="2856" y="3214"/>
                  </a:lnTo>
                  <a:lnTo>
                    <a:pt x="2773" y="3273"/>
                  </a:lnTo>
                  <a:lnTo>
                    <a:pt x="2687" y="3328"/>
                  </a:lnTo>
                  <a:lnTo>
                    <a:pt x="2597" y="3377"/>
                  </a:lnTo>
                  <a:lnTo>
                    <a:pt x="2504" y="3420"/>
                  </a:lnTo>
                  <a:lnTo>
                    <a:pt x="2409" y="3460"/>
                  </a:lnTo>
                  <a:lnTo>
                    <a:pt x="2311" y="3492"/>
                  </a:lnTo>
                  <a:lnTo>
                    <a:pt x="2209" y="3521"/>
                  </a:lnTo>
                  <a:lnTo>
                    <a:pt x="2107" y="3543"/>
                  </a:lnTo>
                  <a:lnTo>
                    <a:pt x="2001" y="3558"/>
                  </a:lnTo>
                  <a:lnTo>
                    <a:pt x="1894" y="3568"/>
                  </a:lnTo>
                  <a:lnTo>
                    <a:pt x="1786" y="3571"/>
                  </a:lnTo>
                  <a:lnTo>
                    <a:pt x="1677" y="3568"/>
                  </a:lnTo>
                  <a:lnTo>
                    <a:pt x="1570" y="3558"/>
                  </a:lnTo>
                  <a:lnTo>
                    <a:pt x="1464" y="3543"/>
                  </a:lnTo>
                  <a:lnTo>
                    <a:pt x="1361" y="3521"/>
                  </a:lnTo>
                  <a:lnTo>
                    <a:pt x="1261" y="3492"/>
                  </a:lnTo>
                  <a:lnTo>
                    <a:pt x="1163" y="3460"/>
                  </a:lnTo>
                  <a:lnTo>
                    <a:pt x="1067" y="3420"/>
                  </a:lnTo>
                  <a:lnTo>
                    <a:pt x="974" y="3377"/>
                  </a:lnTo>
                  <a:lnTo>
                    <a:pt x="885" y="3328"/>
                  </a:lnTo>
                  <a:lnTo>
                    <a:pt x="797" y="3273"/>
                  </a:lnTo>
                  <a:lnTo>
                    <a:pt x="715" y="3214"/>
                  </a:lnTo>
                  <a:lnTo>
                    <a:pt x="635" y="3151"/>
                  </a:lnTo>
                  <a:lnTo>
                    <a:pt x="560" y="3083"/>
                  </a:lnTo>
                  <a:lnTo>
                    <a:pt x="488" y="3011"/>
                  </a:lnTo>
                  <a:lnTo>
                    <a:pt x="420" y="2936"/>
                  </a:lnTo>
                  <a:lnTo>
                    <a:pt x="357" y="2856"/>
                  </a:lnTo>
                  <a:lnTo>
                    <a:pt x="298" y="2774"/>
                  </a:lnTo>
                  <a:lnTo>
                    <a:pt x="243" y="2686"/>
                  </a:lnTo>
                  <a:lnTo>
                    <a:pt x="194" y="2597"/>
                  </a:lnTo>
                  <a:lnTo>
                    <a:pt x="151" y="2504"/>
                  </a:lnTo>
                  <a:lnTo>
                    <a:pt x="111" y="2408"/>
                  </a:lnTo>
                  <a:lnTo>
                    <a:pt x="79" y="2310"/>
                  </a:lnTo>
                  <a:lnTo>
                    <a:pt x="50" y="2210"/>
                  </a:lnTo>
                  <a:lnTo>
                    <a:pt x="28" y="2107"/>
                  </a:lnTo>
                  <a:lnTo>
                    <a:pt x="13" y="2001"/>
                  </a:lnTo>
                  <a:lnTo>
                    <a:pt x="3" y="1894"/>
                  </a:lnTo>
                  <a:lnTo>
                    <a:pt x="0" y="1785"/>
                  </a:lnTo>
                  <a:lnTo>
                    <a:pt x="3" y="1677"/>
                  </a:lnTo>
                  <a:lnTo>
                    <a:pt x="13" y="1570"/>
                  </a:lnTo>
                  <a:lnTo>
                    <a:pt x="28" y="1464"/>
                  </a:lnTo>
                  <a:lnTo>
                    <a:pt x="50" y="1362"/>
                  </a:lnTo>
                  <a:lnTo>
                    <a:pt x="79" y="1260"/>
                  </a:lnTo>
                  <a:lnTo>
                    <a:pt x="111" y="1162"/>
                  </a:lnTo>
                  <a:lnTo>
                    <a:pt x="151" y="1067"/>
                  </a:lnTo>
                  <a:lnTo>
                    <a:pt x="194" y="975"/>
                  </a:lnTo>
                  <a:lnTo>
                    <a:pt x="243" y="884"/>
                  </a:lnTo>
                  <a:lnTo>
                    <a:pt x="298" y="798"/>
                  </a:lnTo>
                  <a:lnTo>
                    <a:pt x="357" y="715"/>
                  </a:lnTo>
                  <a:lnTo>
                    <a:pt x="420" y="635"/>
                  </a:lnTo>
                  <a:lnTo>
                    <a:pt x="488" y="560"/>
                  </a:lnTo>
                  <a:lnTo>
                    <a:pt x="560" y="488"/>
                  </a:lnTo>
                  <a:lnTo>
                    <a:pt x="635" y="420"/>
                  </a:lnTo>
                  <a:lnTo>
                    <a:pt x="715" y="357"/>
                  </a:lnTo>
                  <a:lnTo>
                    <a:pt x="797" y="298"/>
                  </a:lnTo>
                  <a:lnTo>
                    <a:pt x="885" y="244"/>
                  </a:lnTo>
                  <a:lnTo>
                    <a:pt x="974" y="195"/>
                  </a:lnTo>
                  <a:lnTo>
                    <a:pt x="1067" y="151"/>
                  </a:lnTo>
                  <a:lnTo>
                    <a:pt x="1163" y="112"/>
                  </a:lnTo>
                  <a:lnTo>
                    <a:pt x="1261" y="79"/>
                  </a:lnTo>
                  <a:lnTo>
                    <a:pt x="1361" y="51"/>
                  </a:lnTo>
                  <a:lnTo>
                    <a:pt x="1464" y="29"/>
                  </a:lnTo>
                  <a:lnTo>
                    <a:pt x="1570" y="14"/>
                  </a:lnTo>
                  <a:lnTo>
                    <a:pt x="1677" y="4"/>
                  </a:lnTo>
                  <a:lnTo>
                    <a:pt x="17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0">
              <a:extLst>
                <a:ext uri="{FF2B5EF4-FFF2-40B4-BE49-F238E27FC236}">
                  <a16:creationId xmlns:a16="http://schemas.microsoft.com/office/drawing/2014/main" xmlns="" id="{94F2DBD4-AF86-4C24-BDF6-FCCFB36B622B}"/>
                </a:ext>
              </a:extLst>
            </p:cNvPr>
            <p:cNvSpPr>
              <a:spLocks/>
            </p:cNvSpPr>
            <p:nvPr/>
          </p:nvSpPr>
          <p:spPr bwMode="auto">
            <a:xfrm>
              <a:off x="-3536950" y="2176463"/>
              <a:ext cx="330200" cy="252413"/>
            </a:xfrm>
            <a:custGeom>
              <a:avLst/>
              <a:gdLst>
                <a:gd name="T0" fmla="*/ 685 w 1867"/>
                <a:gd name="T1" fmla="*/ 0 h 1435"/>
                <a:gd name="T2" fmla="*/ 1153 w 1867"/>
                <a:gd name="T3" fmla="*/ 0 h 1435"/>
                <a:gd name="T4" fmla="*/ 1633 w 1867"/>
                <a:gd name="T5" fmla="*/ 480 h 1435"/>
                <a:gd name="T6" fmla="*/ 1867 w 1867"/>
                <a:gd name="T7" fmla="*/ 714 h 1435"/>
                <a:gd name="T8" fmla="*/ 1867 w 1867"/>
                <a:gd name="T9" fmla="*/ 714 h 1435"/>
                <a:gd name="T10" fmla="*/ 1867 w 1867"/>
                <a:gd name="T11" fmla="*/ 715 h 1435"/>
                <a:gd name="T12" fmla="*/ 1633 w 1867"/>
                <a:gd name="T13" fmla="*/ 949 h 1435"/>
                <a:gd name="T14" fmla="*/ 1633 w 1867"/>
                <a:gd name="T15" fmla="*/ 949 h 1435"/>
                <a:gd name="T16" fmla="*/ 1147 w 1867"/>
                <a:gd name="T17" fmla="*/ 1435 h 1435"/>
                <a:gd name="T18" fmla="*/ 679 w 1867"/>
                <a:gd name="T19" fmla="*/ 1435 h 1435"/>
                <a:gd name="T20" fmla="*/ 1209 w 1867"/>
                <a:gd name="T21" fmla="*/ 904 h 1435"/>
                <a:gd name="T22" fmla="*/ 0 w 1867"/>
                <a:gd name="T23" fmla="*/ 904 h 1435"/>
                <a:gd name="T24" fmla="*/ 0 w 1867"/>
                <a:gd name="T25" fmla="*/ 559 h 1435"/>
                <a:gd name="T26" fmla="*/ 1244 w 1867"/>
                <a:gd name="T27" fmla="*/ 559 h 1435"/>
                <a:gd name="T28" fmla="*/ 685 w 1867"/>
                <a:gd name="T29"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7" h="1435">
                  <a:moveTo>
                    <a:pt x="685" y="0"/>
                  </a:moveTo>
                  <a:lnTo>
                    <a:pt x="1153" y="0"/>
                  </a:lnTo>
                  <a:lnTo>
                    <a:pt x="1633" y="480"/>
                  </a:lnTo>
                  <a:lnTo>
                    <a:pt x="1867" y="714"/>
                  </a:lnTo>
                  <a:lnTo>
                    <a:pt x="1867" y="714"/>
                  </a:lnTo>
                  <a:lnTo>
                    <a:pt x="1867" y="715"/>
                  </a:lnTo>
                  <a:lnTo>
                    <a:pt x="1633" y="949"/>
                  </a:lnTo>
                  <a:lnTo>
                    <a:pt x="1633" y="949"/>
                  </a:lnTo>
                  <a:lnTo>
                    <a:pt x="1147" y="1435"/>
                  </a:lnTo>
                  <a:lnTo>
                    <a:pt x="679" y="1435"/>
                  </a:lnTo>
                  <a:lnTo>
                    <a:pt x="1209" y="904"/>
                  </a:lnTo>
                  <a:lnTo>
                    <a:pt x="0" y="904"/>
                  </a:lnTo>
                  <a:lnTo>
                    <a:pt x="0" y="559"/>
                  </a:lnTo>
                  <a:lnTo>
                    <a:pt x="1244" y="559"/>
                  </a:lnTo>
                  <a:lnTo>
                    <a:pt x="6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1" name="Rectangle 90">
            <a:extLst>
              <a:ext uri="{FF2B5EF4-FFF2-40B4-BE49-F238E27FC236}">
                <a16:creationId xmlns:a16="http://schemas.microsoft.com/office/drawing/2014/main" xmlns="" id="{823C2E2D-B543-4AD7-AB2F-D90F6BD19F68}"/>
              </a:ext>
            </a:extLst>
          </p:cNvPr>
          <p:cNvSpPr/>
          <p:nvPr/>
        </p:nvSpPr>
        <p:spPr bwMode="auto">
          <a:xfrm>
            <a:off x="380596" y="2550229"/>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71">
              <a:defRPr/>
            </a:pPr>
            <a:r>
              <a:rPr lang="it-IT" sz="1600" dirty="0">
                <a:solidFill>
                  <a:srgbClr val="0078D7"/>
                </a:solidFill>
                <a:latin typeface="Segoe UI Semibold"/>
                <a:cs typeface="Segoe UI" panose="020B0502040204020203" pitchFamily="34" charset="0"/>
              </a:rPr>
              <a:t>Dispositivo n. 1</a:t>
            </a:r>
          </a:p>
        </p:txBody>
      </p:sp>
      <p:sp>
        <p:nvSpPr>
          <p:cNvPr id="92" name="Rectangle 91">
            <a:extLst>
              <a:ext uri="{FF2B5EF4-FFF2-40B4-BE49-F238E27FC236}">
                <a16:creationId xmlns:a16="http://schemas.microsoft.com/office/drawing/2014/main" xmlns="" id="{188003FB-3939-419D-9AD4-84CB9FD2F3D2}"/>
              </a:ext>
            </a:extLst>
          </p:cNvPr>
          <p:cNvSpPr/>
          <p:nvPr/>
        </p:nvSpPr>
        <p:spPr bwMode="auto">
          <a:xfrm>
            <a:off x="3951458" y="2550229"/>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829151">
              <a:spcAft>
                <a:spcPts val="265"/>
              </a:spcAft>
            </a:pPr>
            <a:r>
              <a:rPr lang="it-IT" sz="1600" dirty="0">
                <a:solidFill>
                  <a:srgbClr val="0078D7"/>
                </a:solidFill>
                <a:latin typeface="Segoe UI Semibold"/>
                <a:cs typeface="Segoe UI" panose="020B0502040204020203" pitchFamily="34" charset="0"/>
              </a:rPr>
              <a:t>Dispositivo n. 2</a:t>
            </a:r>
          </a:p>
        </p:txBody>
      </p:sp>
      <p:sp>
        <p:nvSpPr>
          <p:cNvPr id="93" name="Rectangle 92">
            <a:extLst>
              <a:ext uri="{FF2B5EF4-FFF2-40B4-BE49-F238E27FC236}">
                <a16:creationId xmlns:a16="http://schemas.microsoft.com/office/drawing/2014/main" xmlns="" id="{86DCEA18-A710-439E-9538-777BB8AC8C30}"/>
              </a:ext>
            </a:extLst>
          </p:cNvPr>
          <p:cNvSpPr/>
          <p:nvPr/>
        </p:nvSpPr>
        <p:spPr bwMode="auto">
          <a:xfrm>
            <a:off x="380596" y="4797496"/>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829151">
              <a:spcAft>
                <a:spcPts val="265"/>
              </a:spcAft>
            </a:pPr>
            <a:r>
              <a:rPr lang="it-IT" sz="1600" spc="-9" dirty="0">
                <a:solidFill>
                  <a:srgbClr val="0078D7"/>
                </a:solidFill>
                <a:latin typeface="Segoe UI Semibold"/>
                <a:cs typeface="Segoe UI" panose="020B0502040204020203" pitchFamily="34" charset="0"/>
              </a:rPr>
              <a:t>Dispositivo n. 3</a:t>
            </a:r>
          </a:p>
        </p:txBody>
      </p:sp>
      <p:sp>
        <p:nvSpPr>
          <p:cNvPr id="94" name="Rectangle 93">
            <a:extLst>
              <a:ext uri="{FF2B5EF4-FFF2-40B4-BE49-F238E27FC236}">
                <a16:creationId xmlns:a16="http://schemas.microsoft.com/office/drawing/2014/main" xmlns="" id="{FB3808D9-0B22-4340-80F7-5F1B2888DF30}"/>
              </a:ext>
            </a:extLst>
          </p:cNvPr>
          <p:cNvSpPr/>
          <p:nvPr/>
        </p:nvSpPr>
        <p:spPr bwMode="auto">
          <a:xfrm>
            <a:off x="3951458" y="4797496"/>
            <a:ext cx="3485662" cy="21394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829151">
              <a:spcAft>
                <a:spcPts val="265"/>
              </a:spcAft>
            </a:pPr>
            <a:r>
              <a:rPr lang="it-IT" sz="1600" spc="-9" dirty="0">
                <a:solidFill>
                  <a:srgbClr val="0078D7"/>
                </a:solidFill>
                <a:latin typeface="Segoe UI Semibold"/>
                <a:cs typeface="Segoe UI" panose="020B0502040204020203" pitchFamily="34" charset="0"/>
              </a:rPr>
              <a:t>Dispositivo n. 4</a:t>
            </a:r>
          </a:p>
        </p:txBody>
      </p:sp>
      <p:pic>
        <p:nvPicPr>
          <p:cNvPr id="95" name="Picture 94">
            <a:extLst>
              <a:ext uri="{FF2B5EF4-FFF2-40B4-BE49-F238E27FC236}">
                <a16:creationId xmlns:a16="http://schemas.microsoft.com/office/drawing/2014/main" xmlns="" id="{BD6831FE-02AA-4C34-BE06-189A3294DCF4}"/>
              </a:ext>
            </a:extLst>
          </p:cNvPr>
          <p:cNvPicPr>
            <a:picLocks noChangeAspect="1"/>
          </p:cNvPicPr>
          <p:nvPr/>
        </p:nvPicPr>
        <p:blipFill>
          <a:blip r:embed="rId3"/>
          <a:stretch>
            <a:fillRect/>
          </a:stretch>
        </p:blipFill>
        <p:spPr>
          <a:xfrm>
            <a:off x="2025912" y="3229936"/>
            <a:ext cx="1820967" cy="1250474"/>
          </a:xfrm>
          <a:prstGeom prst="rect">
            <a:avLst/>
          </a:prstGeom>
        </p:spPr>
      </p:pic>
      <p:sp>
        <p:nvSpPr>
          <p:cNvPr id="100" name="Rectangle 99">
            <a:extLst>
              <a:ext uri="{FF2B5EF4-FFF2-40B4-BE49-F238E27FC236}">
                <a16:creationId xmlns:a16="http://schemas.microsoft.com/office/drawing/2014/main" xmlns="" id="{821B4B6A-86F9-41CA-9E11-4BF7524B91C0}"/>
              </a:ext>
            </a:extLst>
          </p:cNvPr>
          <p:cNvSpPr/>
          <p:nvPr/>
        </p:nvSpPr>
        <p:spPr bwMode="auto">
          <a:xfrm>
            <a:off x="4146963" y="5270562"/>
            <a:ext cx="1595849" cy="870618"/>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t" anchorCtr="0" compatLnSpc="1">
            <a:prstTxWarp prst="textNoShape">
              <a:avLst/>
            </a:prstTxWarp>
            <a:spAutoFit/>
          </a:bodyPr>
          <a:lstStyle/>
          <a:p>
            <a:pPr defTabSz="747751" fontAlgn="base">
              <a:lnSpc>
                <a:spcPts val="1235"/>
              </a:lnSpc>
              <a:spcBef>
                <a:spcPct val="0"/>
              </a:spcBef>
              <a:spcAft>
                <a:spcPts val="176"/>
              </a:spcAft>
              <a:defRPr/>
            </a:pPr>
            <a:r>
              <a:rPr lang="it-IT" sz="1200" kern="0" spc="-8" dirty="0">
                <a:solidFill>
                  <a:schemeClr val="tx1">
                    <a:lumMod val="75000"/>
                  </a:schemeClr>
                </a:solidFill>
                <a:latin typeface="Segoe UI Semibold"/>
                <a:cs typeface="Segoe UI" panose="020B0502040204020203" pitchFamily="34" charset="0"/>
              </a:rPr>
              <a:t>Titolo riepilogativo </a:t>
            </a:r>
          </a:p>
          <a:p>
            <a:pPr defTabSz="747751" fontAlgn="base">
              <a:spcBef>
                <a:spcPct val="0"/>
              </a:spcBef>
              <a:spcAft>
                <a:spcPct val="0"/>
              </a:spcAft>
              <a:defRPr/>
            </a:pPr>
            <a:r>
              <a:rPr lang="it-IT" sz="1000" kern="0" dirty="0">
                <a:solidFill>
                  <a:srgbClr val="2F2F2F"/>
                </a:solidFill>
                <a:cs typeface="Segoe UI Semilight" panose="020B0402040204020203" pitchFamily="34" charset="0"/>
              </a:rPr>
              <a:t>In evidenza le funzionalità </a:t>
            </a:r>
            <a:r>
              <a:rPr lang="it-IT" sz="1000" kern="0" dirty="0" smtClean="0">
                <a:solidFill>
                  <a:srgbClr val="2F2F2F"/>
                </a:solidFill>
                <a:cs typeface="Segoe UI Semilight" panose="020B0402040204020203" pitchFamily="34" charset="0"/>
              </a:rPr>
              <a:t/>
            </a:r>
            <a:br>
              <a:rPr lang="it-IT" sz="1000" kern="0" dirty="0" smtClean="0">
                <a:solidFill>
                  <a:srgbClr val="2F2F2F"/>
                </a:solidFill>
                <a:cs typeface="Segoe UI Semilight" panose="020B0402040204020203" pitchFamily="34" charset="0"/>
              </a:rPr>
            </a:br>
            <a:r>
              <a:rPr lang="it-IT" sz="1000" kern="0" dirty="0" smtClean="0">
                <a:solidFill>
                  <a:srgbClr val="2F2F2F"/>
                </a:solidFill>
                <a:cs typeface="Segoe UI Semilight" panose="020B0402040204020203" pitchFamily="34" charset="0"/>
              </a:rPr>
              <a:t>e </a:t>
            </a:r>
            <a:r>
              <a:rPr lang="it-IT" sz="1000" kern="0" dirty="0">
                <a:solidFill>
                  <a:srgbClr val="2F2F2F"/>
                </a:solidFill>
                <a:cs typeface="Segoe UI Semilight" panose="020B0402040204020203" pitchFamily="34" charset="0"/>
              </a:rPr>
              <a:t>i vantaggi base in un linguaggio facilmente comprensibile dal cliente </a:t>
            </a:r>
          </a:p>
        </p:txBody>
      </p:sp>
      <p:sp>
        <p:nvSpPr>
          <p:cNvPr id="101" name="Rectangle 100">
            <a:extLst>
              <a:ext uri="{FF2B5EF4-FFF2-40B4-BE49-F238E27FC236}">
                <a16:creationId xmlns:a16="http://schemas.microsoft.com/office/drawing/2014/main" xmlns="" id="{395470BD-27C3-4278-B9A7-5A9B37BBA3BA}"/>
              </a:ext>
            </a:extLst>
          </p:cNvPr>
          <p:cNvSpPr/>
          <p:nvPr/>
        </p:nvSpPr>
        <p:spPr bwMode="auto">
          <a:xfrm>
            <a:off x="4165117" y="3016955"/>
            <a:ext cx="1521215" cy="870618"/>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b" anchorCtr="0" compatLnSpc="1">
            <a:prstTxWarp prst="textNoShape">
              <a:avLst/>
            </a:prstTxWarp>
            <a:spAutoFit/>
          </a:bodyPr>
          <a:lstStyle/>
          <a:p>
            <a:pPr defTabSz="747751" fontAlgn="base">
              <a:lnSpc>
                <a:spcPts val="1235"/>
              </a:lnSpc>
              <a:spcBef>
                <a:spcPct val="0"/>
              </a:spcBef>
              <a:spcAft>
                <a:spcPts val="176"/>
              </a:spcAft>
              <a:defRPr/>
            </a:pPr>
            <a:r>
              <a:rPr lang="it-IT" sz="1200" kern="0" spc="-8" dirty="0">
                <a:solidFill>
                  <a:schemeClr val="tx1">
                    <a:lumMod val="75000"/>
                  </a:schemeClr>
                </a:solidFill>
                <a:latin typeface="Segoe UI Semibold"/>
                <a:cs typeface="Segoe UI" panose="020B0502040204020203" pitchFamily="34" charset="0"/>
              </a:rPr>
              <a:t>Titolo riepilogativo </a:t>
            </a:r>
          </a:p>
          <a:p>
            <a:pPr defTabSz="747751" fontAlgn="base">
              <a:spcBef>
                <a:spcPct val="0"/>
              </a:spcBef>
              <a:spcAft>
                <a:spcPct val="0"/>
              </a:spcAft>
              <a:defRPr/>
            </a:pPr>
            <a:r>
              <a:rPr lang="it-IT" sz="1000" kern="0" dirty="0">
                <a:solidFill>
                  <a:srgbClr val="2F2F2F"/>
                </a:solidFill>
                <a:cs typeface="Segoe UI Semilight" panose="020B0402040204020203" pitchFamily="34" charset="0"/>
              </a:rPr>
              <a:t>In evidenza le funzionalità e i vantaggi base in un linguaggio facilmente comprensibile dal cliente </a:t>
            </a:r>
          </a:p>
        </p:txBody>
      </p:sp>
      <p:sp>
        <p:nvSpPr>
          <p:cNvPr id="102" name="Rectangle 101">
            <a:extLst>
              <a:ext uri="{FF2B5EF4-FFF2-40B4-BE49-F238E27FC236}">
                <a16:creationId xmlns:a16="http://schemas.microsoft.com/office/drawing/2014/main" xmlns="" id="{5AC3AC5A-CB79-4AD8-952B-5523814124F1}"/>
              </a:ext>
            </a:extLst>
          </p:cNvPr>
          <p:cNvSpPr/>
          <p:nvPr/>
        </p:nvSpPr>
        <p:spPr bwMode="auto">
          <a:xfrm>
            <a:off x="575687" y="3016955"/>
            <a:ext cx="1624983" cy="870618"/>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b" anchorCtr="0" compatLnSpc="1">
            <a:prstTxWarp prst="textNoShape">
              <a:avLst/>
            </a:prstTxWarp>
            <a:spAutoFit/>
          </a:bodyPr>
          <a:lstStyle/>
          <a:p>
            <a:pPr defTabSz="747751" fontAlgn="base">
              <a:lnSpc>
                <a:spcPts val="1235"/>
              </a:lnSpc>
              <a:spcBef>
                <a:spcPct val="0"/>
              </a:spcBef>
              <a:spcAft>
                <a:spcPts val="176"/>
              </a:spcAft>
              <a:defRPr/>
            </a:pPr>
            <a:r>
              <a:rPr lang="it-IT" sz="1200" kern="0" spc="-8" dirty="0">
                <a:solidFill>
                  <a:schemeClr val="tx1">
                    <a:lumMod val="75000"/>
                  </a:schemeClr>
                </a:solidFill>
                <a:latin typeface="Segoe UI Semibold"/>
                <a:cs typeface="Segoe UI" panose="020B0502040204020203" pitchFamily="34" charset="0"/>
              </a:rPr>
              <a:t>Titolo riepilogativo </a:t>
            </a:r>
          </a:p>
          <a:p>
            <a:pPr defTabSz="747751" fontAlgn="base">
              <a:spcBef>
                <a:spcPct val="0"/>
              </a:spcBef>
              <a:spcAft>
                <a:spcPct val="0"/>
              </a:spcAft>
              <a:defRPr/>
            </a:pPr>
            <a:r>
              <a:rPr lang="it-IT" sz="1000" kern="0" dirty="0">
                <a:solidFill>
                  <a:srgbClr val="2F2F2F"/>
                </a:solidFill>
                <a:latin typeface="Segoe UI"/>
                <a:cs typeface="Segoe UI Semilight" panose="020B0402040204020203" pitchFamily="34" charset="0"/>
              </a:rPr>
              <a:t>In evidenza le funzionalità </a:t>
            </a:r>
            <a:r>
              <a:rPr lang="it-IT" sz="1000" kern="0" dirty="0" smtClean="0">
                <a:solidFill>
                  <a:srgbClr val="2F2F2F"/>
                </a:solidFill>
                <a:latin typeface="Segoe UI"/>
                <a:cs typeface="Segoe UI Semilight" panose="020B0402040204020203" pitchFamily="34" charset="0"/>
              </a:rPr>
              <a:t/>
            </a:r>
            <a:br>
              <a:rPr lang="it-IT" sz="1000" kern="0" dirty="0" smtClean="0">
                <a:solidFill>
                  <a:srgbClr val="2F2F2F"/>
                </a:solidFill>
                <a:latin typeface="Segoe UI"/>
                <a:cs typeface="Segoe UI Semilight" panose="020B0402040204020203" pitchFamily="34" charset="0"/>
              </a:rPr>
            </a:br>
            <a:r>
              <a:rPr lang="it-IT" sz="1000" kern="0" dirty="0" smtClean="0">
                <a:solidFill>
                  <a:srgbClr val="2F2F2F"/>
                </a:solidFill>
                <a:latin typeface="Segoe UI"/>
                <a:cs typeface="Segoe UI Semilight" panose="020B0402040204020203" pitchFamily="34" charset="0"/>
              </a:rPr>
              <a:t>e </a:t>
            </a:r>
            <a:r>
              <a:rPr lang="it-IT" sz="1000" kern="0" dirty="0">
                <a:solidFill>
                  <a:srgbClr val="2F2F2F"/>
                </a:solidFill>
                <a:latin typeface="Segoe UI"/>
                <a:cs typeface="Segoe UI Semilight" panose="020B0402040204020203" pitchFamily="34" charset="0"/>
              </a:rPr>
              <a:t>i vantaggi base in un linguaggio facilmente comprensibile dal cliente </a:t>
            </a:r>
          </a:p>
        </p:txBody>
      </p:sp>
      <p:sp>
        <p:nvSpPr>
          <p:cNvPr id="103" name="Rectangle 102">
            <a:extLst>
              <a:ext uri="{FF2B5EF4-FFF2-40B4-BE49-F238E27FC236}">
                <a16:creationId xmlns:a16="http://schemas.microsoft.com/office/drawing/2014/main" xmlns="" id="{CBA0A18F-C7CD-4EAA-9457-121C9F4B64E7}"/>
              </a:ext>
            </a:extLst>
          </p:cNvPr>
          <p:cNvSpPr/>
          <p:nvPr/>
        </p:nvSpPr>
        <p:spPr bwMode="auto">
          <a:xfrm>
            <a:off x="575687" y="5270563"/>
            <a:ext cx="1586973" cy="870618"/>
          </a:xfrm>
          <a:prstGeom prst="rect">
            <a:avLst/>
          </a:prstGeom>
          <a:noFill/>
          <a:ln w="10795" cap="flat" cmpd="sng" algn="ctr">
            <a:noFill/>
            <a:prstDash val="solid"/>
            <a:headEnd type="none" w="med" len="med"/>
            <a:tailEnd type="none" w="med" len="med"/>
          </a:ln>
          <a:effectLst/>
        </p:spPr>
        <p:txBody>
          <a:bodyPr vert="horz" wrap="square" lIns="0" tIns="37399" rIns="0" bIns="37399" numCol="1" rtlCol="0" anchor="t" anchorCtr="0" compatLnSpc="1">
            <a:prstTxWarp prst="textNoShape">
              <a:avLst/>
            </a:prstTxWarp>
            <a:spAutoFit/>
          </a:bodyPr>
          <a:lstStyle/>
          <a:p>
            <a:pPr defTabSz="747751" fontAlgn="base">
              <a:lnSpc>
                <a:spcPts val="1235"/>
              </a:lnSpc>
              <a:spcBef>
                <a:spcPct val="0"/>
              </a:spcBef>
              <a:spcAft>
                <a:spcPts val="176"/>
              </a:spcAft>
              <a:defRPr/>
            </a:pPr>
            <a:r>
              <a:rPr lang="it-IT" sz="1200" kern="0" spc="-8" dirty="0">
                <a:solidFill>
                  <a:schemeClr val="tx1">
                    <a:lumMod val="75000"/>
                  </a:schemeClr>
                </a:solidFill>
                <a:latin typeface="Segoe UI Semibold"/>
                <a:cs typeface="Segoe UI" panose="020B0502040204020203" pitchFamily="34" charset="0"/>
              </a:rPr>
              <a:t>Titolo riepilogativo </a:t>
            </a:r>
          </a:p>
          <a:p>
            <a:pPr defTabSz="747751" fontAlgn="base">
              <a:spcBef>
                <a:spcPct val="0"/>
              </a:spcBef>
              <a:spcAft>
                <a:spcPct val="0"/>
              </a:spcAft>
              <a:defRPr/>
            </a:pPr>
            <a:r>
              <a:rPr lang="it-IT" sz="1000" kern="0" dirty="0">
                <a:solidFill>
                  <a:srgbClr val="2F2F2F"/>
                </a:solidFill>
                <a:cs typeface="Segoe UI Semilight" panose="020B0402040204020203" pitchFamily="34" charset="0"/>
              </a:rPr>
              <a:t>In evidenza le funzionalità </a:t>
            </a:r>
            <a:r>
              <a:rPr lang="it-IT" sz="1000" kern="0" dirty="0" smtClean="0">
                <a:solidFill>
                  <a:srgbClr val="2F2F2F"/>
                </a:solidFill>
                <a:cs typeface="Segoe UI Semilight" panose="020B0402040204020203" pitchFamily="34" charset="0"/>
              </a:rPr>
              <a:t/>
            </a:r>
            <a:br>
              <a:rPr lang="it-IT" sz="1000" kern="0" dirty="0" smtClean="0">
                <a:solidFill>
                  <a:srgbClr val="2F2F2F"/>
                </a:solidFill>
                <a:cs typeface="Segoe UI Semilight" panose="020B0402040204020203" pitchFamily="34" charset="0"/>
              </a:rPr>
            </a:br>
            <a:r>
              <a:rPr lang="it-IT" sz="1000" kern="0" dirty="0" smtClean="0">
                <a:solidFill>
                  <a:srgbClr val="2F2F2F"/>
                </a:solidFill>
                <a:cs typeface="Segoe UI Semilight" panose="020B0402040204020203" pitchFamily="34" charset="0"/>
              </a:rPr>
              <a:t>e </a:t>
            </a:r>
            <a:r>
              <a:rPr lang="it-IT" sz="1000" kern="0" dirty="0">
                <a:solidFill>
                  <a:srgbClr val="2F2F2F"/>
                </a:solidFill>
                <a:cs typeface="Segoe UI Semilight" panose="020B0402040204020203" pitchFamily="34" charset="0"/>
              </a:rPr>
              <a:t>i vantaggi base in un linguaggio facilmente comprensibile dal cliente </a:t>
            </a:r>
          </a:p>
        </p:txBody>
      </p:sp>
      <p:pic>
        <p:nvPicPr>
          <p:cNvPr id="104" name="Picture 103">
            <a:extLst>
              <a:ext uri="{FF2B5EF4-FFF2-40B4-BE49-F238E27FC236}">
                <a16:creationId xmlns:a16="http://schemas.microsoft.com/office/drawing/2014/main" xmlns="" id="{2BDB599B-FA30-4545-88AE-110FD5C819FF}"/>
              </a:ext>
            </a:extLst>
          </p:cNvPr>
          <p:cNvPicPr>
            <a:picLocks noChangeAspect="1"/>
          </p:cNvPicPr>
          <p:nvPr/>
        </p:nvPicPr>
        <p:blipFill>
          <a:blip r:embed="rId4"/>
          <a:stretch>
            <a:fillRect/>
          </a:stretch>
        </p:blipFill>
        <p:spPr>
          <a:xfrm>
            <a:off x="5742813" y="3240575"/>
            <a:ext cx="1637826" cy="1322172"/>
          </a:xfrm>
          <a:prstGeom prst="rect">
            <a:avLst/>
          </a:prstGeom>
        </p:spPr>
      </p:pic>
      <p:pic>
        <p:nvPicPr>
          <p:cNvPr id="105" name="Picture 104">
            <a:extLst>
              <a:ext uri="{FF2B5EF4-FFF2-40B4-BE49-F238E27FC236}">
                <a16:creationId xmlns:a16="http://schemas.microsoft.com/office/drawing/2014/main" xmlns="" id="{E8B56979-1195-40D1-9496-7BB3C8AD8089}"/>
              </a:ext>
            </a:extLst>
          </p:cNvPr>
          <p:cNvPicPr>
            <a:picLocks noChangeAspect="1"/>
          </p:cNvPicPr>
          <p:nvPr/>
        </p:nvPicPr>
        <p:blipFill>
          <a:blip r:embed="rId5"/>
          <a:stretch>
            <a:fillRect/>
          </a:stretch>
        </p:blipFill>
        <p:spPr>
          <a:xfrm>
            <a:off x="1826278" y="5513560"/>
            <a:ext cx="1897167" cy="1199076"/>
          </a:xfrm>
          <a:prstGeom prst="rect">
            <a:avLst/>
          </a:prstGeom>
        </p:spPr>
      </p:pic>
      <p:pic>
        <p:nvPicPr>
          <p:cNvPr id="106" name="Picture 105">
            <a:extLst>
              <a:ext uri="{FF2B5EF4-FFF2-40B4-BE49-F238E27FC236}">
                <a16:creationId xmlns:a16="http://schemas.microsoft.com/office/drawing/2014/main" xmlns="" id="{52E2CEC6-8ADC-41CD-8224-09864D7E4B56}"/>
              </a:ext>
            </a:extLst>
          </p:cNvPr>
          <p:cNvPicPr>
            <a:picLocks noChangeAspect="1"/>
          </p:cNvPicPr>
          <p:nvPr/>
        </p:nvPicPr>
        <p:blipFill>
          <a:blip r:embed="rId6"/>
          <a:stretch>
            <a:fillRect/>
          </a:stretch>
        </p:blipFill>
        <p:spPr>
          <a:xfrm>
            <a:off x="5688924" y="5688707"/>
            <a:ext cx="1560972" cy="1043185"/>
          </a:xfrm>
          <a:prstGeom prst="rect">
            <a:avLst/>
          </a:prstGeom>
        </p:spPr>
      </p:pic>
      <p:sp>
        <p:nvSpPr>
          <p:cNvPr id="107" name="Rectangle 106">
            <a:extLst>
              <a:ext uri="{FF2B5EF4-FFF2-40B4-BE49-F238E27FC236}">
                <a16:creationId xmlns:a16="http://schemas.microsoft.com/office/drawing/2014/main" xmlns="" id="{84BD86CA-2807-4882-9129-D3776C39AD7D}"/>
              </a:ext>
            </a:extLst>
          </p:cNvPr>
          <p:cNvSpPr/>
          <p:nvPr/>
        </p:nvSpPr>
        <p:spPr bwMode="auto">
          <a:xfrm>
            <a:off x="391762" y="4155396"/>
            <a:ext cx="3455116"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it-IT"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it-IT"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40" name="Rectangle 39">
            <a:extLst>
              <a:ext uri="{FF2B5EF4-FFF2-40B4-BE49-F238E27FC236}">
                <a16:creationId xmlns:a16="http://schemas.microsoft.com/office/drawing/2014/main" xmlns="" id="{5870797A-85B1-48D0-BD1D-854999EB1BAC}"/>
              </a:ext>
            </a:extLst>
          </p:cNvPr>
          <p:cNvSpPr/>
          <p:nvPr/>
        </p:nvSpPr>
        <p:spPr bwMode="auto">
          <a:xfrm>
            <a:off x="3951458" y="4156361"/>
            <a:ext cx="3485661"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it-IT"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it-IT"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41" name="Rectangle 40">
            <a:extLst>
              <a:ext uri="{FF2B5EF4-FFF2-40B4-BE49-F238E27FC236}">
                <a16:creationId xmlns:a16="http://schemas.microsoft.com/office/drawing/2014/main" xmlns="" id="{2BC540AF-5C0F-41A4-BDF9-B4841B58973D}"/>
              </a:ext>
            </a:extLst>
          </p:cNvPr>
          <p:cNvSpPr/>
          <p:nvPr/>
        </p:nvSpPr>
        <p:spPr bwMode="auto">
          <a:xfrm>
            <a:off x="375893" y="6418413"/>
            <a:ext cx="3530252"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it-IT"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it-IT"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42" name="Rectangle 41">
            <a:extLst>
              <a:ext uri="{FF2B5EF4-FFF2-40B4-BE49-F238E27FC236}">
                <a16:creationId xmlns:a16="http://schemas.microsoft.com/office/drawing/2014/main" xmlns="" id="{BBDE4023-1D51-4094-9383-FF364FEA759D}"/>
              </a:ext>
            </a:extLst>
          </p:cNvPr>
          <p:cNvSpPr/>
          <p:nvPr/>
        </p:nvSpPr>
        <p:spPr bwMode="auto">
          <a:xfrm>
            <a:off x="3951458" y="6432444"/>
            <a:ext cx="3485661" cy="514727"/>
          </a:xfrm>
          <a:prstGeom prst="rect">
            <a:avLst/>
          </a:prstGeom>
          <a:solidFill>
            <a:srgbClr val="F26A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1" forceAA="0" compatLnSpc="1">
            <a:prstTxWarp prst="textNoShape">
              <a:avLst/>
            </a:prstTxWarp>
            <a:noAutofit/>
          </a:bodyPr>
          <a:lstStyle/>
          <a:p>
            <a:pPr algn="ctr" defTabSz="932494" fontAlgn="base">
              <a:lnSpc>
                <a:spcPct val="90000"/>
              </a:lnSpc>
              <a:spcBef>
                <a:spcPct val="0"/>
              </a:spcBef>
              <a:spcAft>
                <a:spcPct val="0"/>
              </a:spcAft>
            </a:pPr>
            <a:r>
              <a:rPr lang="it-IT" sz="1400" b="1" dirty="0">
                <a:gradFill>
                  <a:gsLst>
                    <a:gs pos="0">
                      <a:srgbClr val="FFFFFF"/>
                    </a:gs>
                    <a:gs pos="100000">
                      <a:srgbClr val="FFFFFF"/>
                    </a:gs>
                  </a:gsLst>
                  <a:lin ang="5400000" scaled="0"/>
                </a:gradFill>
                <a:ea typeface="Segoe UI" pitchFamily="34" charset="0"/>
                <a:cs typeface="Segoe UI" pitchFamily="34" charset="0"/>
              </a:rPr>
              <a:t>Partner to update </a:t>
            </a:r>
          </a:p>
          <a:p>
            <a:pPr algn="ctr" defTabSz="932494" fontAlgn="base">
              <a:lnSpc>
                <a:spcPct val="90000"/>
              </a:lnSpc>
              <a:spcBef>
                <a:spcPct val="0"/>
              </a:spcBef>
              <a:spcAft>
                <a:spcPct val="0"/>
              </a:spcAft>
            </a:pPr>
            <a:r>
              <a:rPr lang="it-IT" sz="1400" b="1" dirty="0">
                <a:gradFill>
                  <a:gsLst>
                    <a:gs pos="0">
                      <a:srgbClr val="FFFFFF"/>
                    </a:gs>
                    <a:gs pos="100000">
                      <a:srgbClr val="FFFFFF"/>
                    </a:gs>
                  </a:gsLst>
                  <a:lin ang="5400000" scaled="0"/>
                </a:gradFill>
                <a:ea typeface="Segoe UI" pitchFamily="34" charset="0"/>
                <a:cs typeface="Segoe UI" pitchFamily="34" charset="0"/>
              </a:rPr>
              <a:t>with preferred device</a:t>
            </a:r>
          </a:p>
        </p:txBody>
      </p:sp>
      <p:sp>
        <p:nvSpPr>
          <p:cNvPr id="43" name="Footer Placeholder 2">
            <a:extLst>
              <a:ext uri="{FF2B5EF4-FFF2-40B4-BE49-F238E27FC236}">
                <a16:creationId xmlns:a16="http://schemas.microsoft.com/office/drawing/2014/main" xmlns="" id="{37B1FF44-2A36-4CA3-BC4A-8DA24165E0FB}"/>
              </a:ext>
            </a:extLst>
          </p:cNvPr>
          <p:cNvSpPr txBox="1">
            <a:spLocks/>
          </p:cNvSpPr>
          <p:nvPr/>
        </p:nvSpPr>
        <p:spPr>
          <a:xfrm>
            <a:off x="2051202" y="8912425"/>
            <a:ext cx="3694843"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it-IT" sz="900" dirty="0">
                <a:solidFill>
                  <a:schemeClr val="tx1">
                    <a:lumMod val="90000"/>
                    <a:lumOff val="10000"/>
                  </a:schemeClr>
                </a:solidFill>
              </a:rPr>
              <a:t>Microsoft - Informazioni riservate | Solo per uso interno e per i partner.</a:t>
            </a:r>
          </a:p>
        </p:txBody>
      </p:sp>
    </p:spTree>
    <p:extLst>
      <p:ext uri="{BB962C8B-B14F-4D97-AF65-F5344CB8AC3E}">
        <p14:creationId xmlns:p14="http://schemas.microsoft.com/office/powerpoint/2010/main" val="35186323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xmlns="" id="{AB7E0063-C6DD-0D41-930D-11A7AA112A2D}"/>
              </a:ext>
            </a:extLst>
          </p:cNvPr>
          <p:cNvSpPr/>
          <p:nvPr/>
        </p:nvSpPr>
        <p:spPr bwMode="auto">
          <a:xfrm>
            <a:off x="409892" y="6073166"/>
            <a:ext cx="6979920" cy="1797618"/>
          </a:xfrm>
          <a:prstGeom prst="rect">
            <a:avLst/>
          </a:prstGeom>
          <a:solidFill>
            <a:srgbClr val="F2F2F2"/>
          </a:solidFill>
          <a:ln w="12700" cap="rnd">
            <a:no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91440" rIns="91440" bIns="91440" numCol="1" spcCol="0" rtlCol="0" fromWordArt="0" anchor="ctr" anchorCtr="0" forceAA="0" compatLnSpc="1">
            <a:prstTxWarp prst="textNoShape">
              <a:avLst/>
            </a:prstTxWarp>
            <a:noAutofit/>
          </a:bodyPr>
          <a:lstStyle/>
          <a:p>
            <a:pPr>
              <a:spcAft>
                <a:spcPts val="199"/>
              </a:spcAft>
              <a:defRPr/>
            </a:pPr>
            <a:r>
              <a:rPr lang="it-IT" sz="1600" b="1" kern="0" spc="-20" dirty="0">
                <a:ln>
                  <a:solidFill>
                    <a:schemeClr val="bg1">
                      <a:alpha val="0"/>
                    </a:schemeClr>
                  </a:solidFill>
                </a:ln>
                <a:latin typeface="Segoe UI" pitchFamily="34" charset="0"/>
              </a:rPr>
              <a:t>Novità di Microsoft 365</a:t>
            </a:r>
          </a:p>
          <a:p>
            <a:pPr>
              <a:spcAft>
                <a:spcPts val="199"/>
              </a:spcAft>
              <a:defRPr/>
            </a:pPr>
            <a:r>
              <a:rPr lang="it-IT" sz="1000" b="1" kern="0" spc="-20" dirty="0">
                <a:ln>
                  <a:solidFill>
                    <a:schemeClr val="bg1">
                      <a:alpha val="0"/>
                    </a:schemeClr>
                  </a:solidFill>
                </a:ln>
                <a:latin typeface="Segoe UI" pitchFamily="34" charset="0"/>
              </a:rPr>
              <a:t>Microsoft Teams </a:t>
            </a:r>
            <a:r>
              <a:rPr lang="it-IT" sz="1000" kern="0" spc="-20" dirty="0">
                <a:ln>
                  <a:solidFill>
                    <a:schemeClr val="bg1">
                      <a:alpha val="0"/>
                    </a:schemeClr>
                  </a:solidFill>
                </a:ln>
                <a:latin typeface="Segoe UI" pitchFamily="34" charset="0"/>
              </a:rPr>
              <a:t>unisce tutti i gruppi e le risorse e include una soluzione completa di chat e riunioni online.</a:t>
            </a:r>
          </a:p>
          <a:p>
            <a:pPr>
              <a:spcAft>
                <a:spcPts val="199"/>
              </a:spcAft>
              <a:defRPr/>
            </a:pPr>
            <a:r>
              <a:rPr lang="it-IT" sz="1000" b="1" kern="0" spc="-20" dirty="0">
                <a:ln>
                  <a:solidFill>
                    <a:schemeClr val="bg1">
                      <a:alpha val="0"/>
                    </a:schemeClr>
                  </a:solidFill>
                </a:ln>
                <a:latin typeface="Segoe UI" pitchFamily="34" charset="0"/>
              </a:rPr>
              <a:t>Microsoft Planner </a:t>
            </a:r>
            <a:r>
              <a:rPr lang="it-IT" sz="1000" kern="0" spc="-20" dirty="0">
                <a:ln>
                  <a:solidFill>
                    <a:schemeClr val="bg1">
                      <a:alpha val="0"/>
                    </a:schemeClr>
                  </a:solidFill>
                </a:ln>
                <a:latin typeface="Segoe UI" pitchFamily="34" charset="0"/>
              </a:rPr>
              <a:t>consente al team di creare nuovi piani, organizzare e assegnare compiti</a:t>
            </a:r>
          </a:p>
          <a:p>
            <a:pPr>
              <a:spcAft>
                <a:spcPts val="199"/>
              </a:spcAft>
              <a:defRPr/>
            </a:pPr>
            <a:r>
              <a:rPr lang="it-IT" sz="1000" b="1" kern="0" spc="-20" dirty="0">
                <a:ln>
                  <a:solidFill>
                    <a:schemeClr val="bg1">
                      <a:alpha val="0"/>
                    </a:schemeClr>
                  </a:solidFill>
                </a:ln>
                <a:latin typeface="Segoe UI" pitchFamily="34" charset="0"/>
              </a:rPr>
              <a:t>Morph </a:t>
            </a:r>
            <a:r>
              <a:rPr lang="it-IT" sz="1000" kern="0" spc="-20" dirty="0">
                <a:ln>
                  <a:solidFill>
                    <a:schemeClr val="bg1">
                      <a:alpha val="0"/>
                    </a:schemeClr>
                  </a:solidFill>
                </a:ln>
                <a:latin typeface="Segoe UI" pitchFamily="34" charset="0"/>
              </a:rPr>
              <a:t>aggiunge la massima fluidità ad animazioni, transizioni e movimenti di oggetti nelle diapositive.</a:t>
            </a:r>
          </a:p>
          <a:p>
            <a:pPr>
              <a:spcAft>
                <a:spcPts val="199"/>
              </a:spcAft>
              <a:defRPr/>
            </a:pPr>
            <a:r>
              <a:rPr lang="it-IT" sz="1000" b="1" kern="0" spc="-20" dirty="0">
                <a:ln>
                  <a:solidFill>
                    <a:schemeClr val="bg1">
                      <a:alpha val="0"/>
                    </a:schemeClr>
                  </a:solidFill>
                </a:ln>
                <a:latin typeface="Segoe UI" pitchFamily="34" charset="0"/>
              </a:rPr>
              <a:t>PowerPoint Designer </a:t>
            </a:r>
            <a:r>
              <a:rPr lang="it-IT" sz="1000" kern="0" spc="-20" dirty="0">
                <a:ln>
                  <a:solidFill>
                    <a:schemeClr val="bg1">
                      <a:alpha val="0"/>
                    </a:schemeClr>
                  </a:solidFill>
                </a:ln>
                <a:latin typeface="Segoe UI" pitchFamily="34" charset="0"/>
              </a:rPr>
              <a:t>migliora le diapositive generando automaticamente idee di progettazione tra cui scegliere </a:t>
            </a:r>
          </a:p>
          <a:p>
            <a:pPr>
              <a:spcAft>
                <a:spcPts val="199"/>
              </a:spcAft>
              <a:defRPr/>
            </a:pPr>
            <a:r>
              <a:rPr lang="it-IT" sz="1000" b="1" spc="-20" dirty="0"/>
              <a:t>Editing collaborativo:</a:t>
            </a:r>
            <a:r>
              <a:rPr lang="it-IT" sz="1000" spc="-20" dirty="0"/>
              <a:t> lavorare in contemporanea con altri nella cartella di lavoro di Excel.</a:t>
            </a:r>
            <a:r>
              <a:rPr lang="it-IT" sz="1000" b="1" kern="0" spc="-20" dirty="0">
                <a:ln>
                  <a:solidFill>
                    <a:schemeClr val="bg1">
                      <a:alpha val="0"/>
                    </a:schemeClr>
                  </a:solidFill>
                </a:ln>
                <a:latin typeface="Segoe UI" pitchFamily="34" charset="0"/>
              </a:rPr>
              <a:t> </a:t>
            </a:r>
          </a:p>
          <a:p>
            <a:pPr>
              <a:spcAft>
                <a:spcPts val="199"/>
              </a:spcAft>
              <a:defRPr/>
            </a:pPr>
            <a:r>
              <a:rPr lang="it-IT" sz="1000" b="1" kern="0" spc="-20" dirty="0">
                <a:ln>
                  <a:solidFill>
                    <a:schemeClr val="bg1">
                      <a:alpha val="0"/>
                    </a:schemeClr>
                  </a:solidFill>
                </a:ln>
                <a:latin typeface="Segoe UI" pitchFamily="34" charset="0"/>
              </a:rPr>
              <a:t>Il salvataggio automatico per i file cloud</a:t>
            </a:r>
            <a:r>
              <a:rPr lang="it-IT" sz="1000" kern="0" spc="-20" dirty="0">
                <a:ln>
                  <a:solidFill>
                    <a:schemeClr val="bg1">
                      <a:alpha val="0"/>
                    </a:schemeClr>
                  </a:solidFill>
                </a:ln>
                <a:latin typeface="Segoe UI" pitchFamily="34" charset="0"/>
              </a:rPr>
              <a:t> ora è abilitato per impostazione predefinita.</a:t>
            </a:r>
          </a:p>
        </p:txBody>
      </p:sp>
      <p:grpSp>
        <p:nvGrpSpPr>
          <p:cNvPr id="53" name="Group 52">
            <a:extLst>
              <a:ext uri="{FF2B5EF4-FFF2-40B4-BE49-F238E27FC236}">
                <a16:creationId xmlns:a16="http://schemas.microsoft.com/office/drawing/2014/main" xmlns="" id="{90AC2BED-99C4-0E45-B77C-3804BC21AAC8}"/>
              </a:ext>
            </a:extLst>
          </p:cNvPr>
          <p:cNvGrpSpPr/>
          <p:nvPr/>
        </p:nvGrpSpPr>
        <p:grpSpPr>
          <a:xfrm>
            <a:off x="403355" y="3234023"/>
            <a:ext cx="3251954" cy="384048"/>
            <a:chOff x="403355" y="3259814"/>
            <a:chExt cx="3251954" cy="384048"/>
          </a:xfrm>
        </p:grpSpPr>
        <p:pic>
          <p:nvPicPr>
            <p:cNvPr id="54" name="Picture 53">
              <a:extLst>
                <a:ext uri="{FF2B5EF4-FFF2-40B4-BE49-F238E27FC236}">
                  <a16:creationId xmlns:a16="http://schemas.microsoft.com/office/drawing/2014/main" xmlns="" id="{0F591E4B-C52E-1D44-8B85-8502F953859B}"/>
                </a:ext>
              </a:extLst>
            </p:cNvPr>
            <p:cNvPicPr>
              <a:picLocks noChangeAspect="1"/>
            </p:cNvPicPr>
            <p:nvPr/>
          </p:nvPicPr>
          <p:blipFill>
            <a:blip r:embed="rId3"/>
            <a:stretch>
              <a:fillRect/>
            </a:stretch>
          </p:blipFill>
          <p:spPr>
            <a:xfrm>
              <a:off x="403355" y="3268958"/>
              <a:ext cx="365760" cy="365760"/>
            </a:xfrm>
            <a:prstGeom prst="rect">
              <a:avLst/>
            </a:prstGeom>
          </p:spPr>
        </p:pic>
        <p:pic>
          <p:nvPicPr>
            <p:cNvPr id="55" name="Picture 54">
              <a:extLst>
                <a:ext uri="{FF2B5EF4-FFF2-40B4-BE49-F238E27FC236}">
                  <a16:creationId xmlns:a16="http://schemas.microsoft.com/office/drawing/2014/main" xmlns="" id="{CE22F9C1-71AE-1944-98E9-6D96B45536C2}"/>
                </a:ext>
              </a:extLst>
            </p:cNvPr>
            <p:cNvPicPr>
              <a:picLocks noChangeAspect="1"/>
            </p:cNvPicPr>
            <p:nvPr/>
          </p:nvPicPr>
          <p:blipFill>
            <a:blip r:embed="rId4"/>
            <a:stretch>
              <a:fillRect/>
            </a:stretch>
          </p:blipFill>
          <p:spPr>
            <a:xfrm>
              <a:off x="990151" y="3259814"/>
              <a:ext cx="384048" cy="384048"/>
            </a:xfrm>
            <a:prstGeom prst="rect">
              <a:avLst/>
            </a:prstGeom>
          </p:spPr>
        </p:pic>
        <p:pic>
          <p:nvPicPr>
            <p:cNvPr id="56" name="Picture 55">
              <a:extLst>
                <a:ext uri="{FF2B5EF4-FFF2-40B4-BE49-F238E27FC236}">
                  <a16:creationId xmlns:a16="http://schemas.microsoft.com/office/drawing/2014/main" xmlns="" id="{7B33F74F-231B-924F-85B5-3B374237E8D5}"/>
                </a:ext>
              </a:extLst>
            </p:cNvPr>
            <p:cNvPicPr>
              <a:picLocks noChangeAspect="1"/>
            </p:cNvPicPr>
            <p:nvPr/>
          </p:nvPicPr>
          <p:blipFill>
            <a:blip r:embed="rId5"/>
            <a:stretch>
              <a:fillRect/>
            </a:stretch>
          </p:blipFill>
          <p:spPr>
            <a:xfrm>
              <a:off x="1595235" y="3281230"/>
              <a:ext cx="347472" cy="341217"/>
            </a:xfrm>
            <a:prstGeom prst="rect">
              <a:avLst/>
            </a:prstGeom>
          </p:spPr>
        </p:pic>
        <p:pic>
          <p:nvPicPr>
            <p:cNvPr id="57" name="Picture 56">
              <a:extLst>
                <a:ext uri="{FF2B5EF4-FFF2-40B4-BE49-F238E27FC236}">
                  <a16:creationId xmlns:a16="http://schemas.microsoft.com/office/drawing/2014/main" xmlns="" id="{F39EA2A6-9038-B548-88D4-2939E885616C}"/>
                </a:ext>
              </a:extLst>
            </p:cNvPr>
            <p:cNvPicPr>
              <a:picLocks noChangeAspect="1"/>
            </p:cNvPicPr>
            <p:nvPr/>
          </p:nvPicPr>
          <p:blipFill rotWithShape="1">
            <a:blip r:embed="rId6"/>
            <a:srcRect l="23755" t="7572" r="25713" b="7572"/>
            <a:stretch/>
          </p:blipFill>
          <p:spPr>
            <a:xfrm>
              <a:off x="2163743" y="3275030"/>
              <a:ext cx="374369" cy="353617"/>
            </a:xfrm>
            <a:prstGeom prst="rect">
              <a:avLst/>
            </a:prstGeom>
          </p:spPr>
        </p:pic>
        <p:pic>
          <p:nvPicPr>
            <p:cNvPr id="58" name="Picture 57">
              <a:extLst>
                <a:ext uri="{FF2B5EF4-FFF2-40B4-BE49-F238E27FC236}">
                  <a16:creationId xmlns:a16="http://schemas.microsoft.com/office/drawing/2014/main" xmlns="" id="{25A22C5B-F536-1A41-9540-D23FC1E2889C}"/>
                </a:ext>
              </a:extLst>
            </p:cNvPr>
            <p:cNvPicPr>
              <a:picLocks noChangeAspect="1"/>
            </p:cNvPicPr>
            <p:nvPr/>
          </p:nvPicPr>
          <p:blipFill>
            <a:blip r:embed="rId7"/>
            <a:stretch>
              <a:fillRect/>
            </a:stretch>
          </p:blipFill>
          <p:spPr>
            <a:xfrm>
              <a:off x="2759148" y="3288265"/>
              <a:ext cx="330002" cy="327147"/>
            </a:xfrm>
            <a:prstGeom prst="rect">
              <a:avLst/>
            </a:prstGeom>
          </p:spPr>
        </p:pic>
        <p:pic>
          <p:nvPicPr>
            <p:cNvPr id="59" name="Picture 58">
              <a:extLst>
                <a:ext uri="{FF2B5EF4-FFF2-40B4-BE49-F238E27FC236}">
                  <a16:creationId xmlns:a16="http://schemas.microsoft.com/office/drawing/2014/main" xmlns="" id="{F0AFCB22-6612-6542-8592-DFC146EBE2AA}"/>
                </a:ext>
              </a:extLst>
            </p:cNvPr>
            <p:cNvPicPr>
              <a:picLocks noChangeAspect="1"/>
            </p:cNvPicPr>
            <p:nvPr/>
          </p:nvPicPr>
          <p:blipFill>
            <a:blip r:embed="rId8"/>
            <a:stretch>
              <a:fillRect/>
            </a:stretch>
          </p:blipFill>
          <p:spPr>
            <a:xfrm>
              <a:off x="3310184" y="3281951"/>
              <a:ext cx="345125" cy="339774"/>
            </a:xfrm>
            <a:prstGeom prst="rect">
              <a:avLst/>
            </a:prstGeom>
          </p:spPr>
        </p:pic>
      </p:grpSp>
      <p:pic>
        <p:nvPicPr>
          <p:cNvPr id="4" name="Picture 3" descr="A person sitting at a table using a computer&#10;&#10;Description generated with very high confidence">
            <a:extLst>
              <a:ext uri="{FF2B5EF4-FFF2-40B4-BE49-F238E27FC236}">
                <a16:creationId xmlns:a16="http://schemas.microsoft.com/office/drawing/2014/main" xmlns="" id="{9BB71515-7F25-4F72-9063-F26D584B2D7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42449" y="2520004"/>
            <a:ext cx="2447365" cy="2266949"/>
          </a:xfrm>
          <a:prstGeom prst="rect">
            <a:avLst/>
          </a:prstGeom>
        </p:spPr>
      </p:pic>
      <p:sp>
        <p:nvSpPr>
          <p:cNvPr id="28" name="Rectangle 27">
            <a:extLst>
              <a:ext uri="{FF2B5EF4-FFF2-40B4-BE49-F238E27FC236}">
                <a16:creationId xmlns:a16="http://schemas.microsoft.com/office/drawing/2014/main" xmlns="" id="{FC1C7AB2-5F71-4B9F-8C4D-B6510FF423D2}"/>
              </a:ext>
            </a:extLst>
          </p:cNvPr>
          <p:cNvSpPr/>
          <p:nvPr/>
        </p:nvSpPr>
        <p:spPr bwMode="auto">
          <a:xfrm>
            <a:off x="0" y="-2885"/>
            <a:ext cx="7772400" cy="1487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a:extLst>
              <a:ext uri="{FF2B5EF4-FFF2-40B4-BE49-F238E27FC236}">
                <a16:creationId xmlns:a16="http://schemas.microsoft.com/office/drawing/2014/main" xmlns="" id="{E48C5C08-A9C8-4721-A208-ACA7C2CE21BF}"/>
              </a:ext>
            </a:extLst>
          </p:cNvPr>
          <p:cNvSpPr/>
          <p:nvPr/>
        </p:nvSpPr>
        <p:spPr bwMode="auto">
          <a:xfrm>
            <a:off x="0" y="1483606"/>
            <a:ext cx="7772400" cy="4618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a:cs typeface="Segoe UI" pitchFamily="34" charset="0"/>
            </a:endParaRPr>
          </a:p>
        </p:txBody>
      </p:sp>
      <p:sp>
        <p:nvSpPr>
          <p:cNvPr id="19" name="Rectangle 18"/>
          <p:cNvSpPr/>
          <p:nvPr/>
        </p:nvSpPr>
        <p:spPr>
          <a:xfrm>
            <a:off x="409893" y="1631450"/>
            <a:ext cx="5693920" cy="166199"/>
          </a:xfrm>
          <a:prstGeom prst="rect">
            <a:avLst/>
          </a:prstGeom>
        </p:spPr>
        <p:txBody>
          <a:bodyPr wrap="square" lIns="0" tIns="0" rIns="0" bIns="0" anchor="t">
            <a:spAutoFit/>
          </a:bodyPr>
          <a:lstStyle/>
          <a:p>
            <a:pPr defTabSz="1078150" fontAlgn="base">
              <a:lnSpc>
                <a:spcPct val="90000"/>
              </a:lnSpc>
              <a:spcBef>
                <a:spcPct val="0"/>
              </a:spcBef>
              <a:spcAft>
                <a:spcPct val="0"/>
              </a:spcAft>
              <a:defRPr/>
            </a:pPr>
            <a:r>
              <a:rPr lang="it-IT" sz="1200" b="1" dirty="0">
                <a:cs typeface="Segoe UI" pitchFamily="34" charset="0"/>
              </a:rPr>
              <a:t>OBIETTIVO. </a:t>
            </a:r>
            <a:r>
              <a:rPr lang="it-IT" sz="1200" b="1" dirty="0" smtClean="0">
                <a:solidFill>
                  <a:schemeClr val="tx1">
                    <a:lumMod val="90000"/>
                    <a:lumOff val="10000"/>
                  </a:schemeClr>
                </a:solidFill>
                <a:cs typeface="Segoe UI" pitchFamily="34" charset="0"/>
              </a:rPr>
              <a:t>Associare </a:t>
            </a:r>
            <a:r>
              <a:rPr lang="it-IT" sz="1200" b="1" dirty="0">
                <a:solidFill>
                  <a:schemeClr val="tx1">
                    <a:lumMod val="90000"/>
                    <a:lumOff val="10000"/>
                  </a:schemeClr>
                </a:solidFill>
                <a:cs typeface="Segoe UI" pitchFamily="34" charset="0"/>
              </a:rPr>
              <a:t>Microsoft 365 a ogni vendita di dispositivi Windows 10</a:t>
            </a:r>
          </a:p>
        </p:txBody>
      </p:sp>
      <p:sp>
        <p:nvSpPr>
          <p:cNvPr id="20" name="Rectangle 19"/>
          <p:cNvSpPr/>
          <p:nvPr/>
        </p:nvSpPr>
        <p:spPr bwMode="auto">
          <a:xfrm>
            <a:off x="409892" y="576823"/>
            <a:ext cx="6979921" cy="63094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defRPr/>
            </a:pPr>
            <a:r>
              <a:rPr lang="it-IT" sz="1600" b="1" dirty="0">
                <a:solidFill>
                  <a:srgbClr val="FFFFFF"/>
                </a:solidFill>
                <a:latin typeface="Segoe UI"/>
                <a:ea typeface="Segoe UI" pitchFamily="34" charset="0"/>
                <a:cs typeface="Segoe UI" pitchFamily="34" charset="0"/>
              </a:rPr>
              <a:t>Parla del valore di Microsoft 365 su un desktop moderno. </a:t>
            </a:r>
          </a:p>
          <a:p>
            <a:pPr defTabSz="1078150" fontAlgn="base">
              <a:spcBef>
                <a:spcPct val="0"/>
              </a:spcBef>
              <a:spcAft>
                <a:spcPct val="0"/>
              </a:spcAft>
              <a:defRPr/>
            </a:pPr>
            <a:r>
              <a:rPr lang="it-IT" sz="1200" dirty="0">
                <a:solidFill>
                  <a:schemeClr val="bg1">
                    <a:alpha val="85000"/>
                  </a:schemeClr>
                </a:solidFill>
                <a:cs typeface="Segoe UI" pitchFamily="34" charset="0"/>
              </a:rPr>
              <a:t>I nuovi dispositivi Windows consentono di ottenere il massimo in termini di produttività, sicurezza </a:t>
            </a:r>
            <a:r>
              <a:rPr lang="it-IT" sz="1200" dirty="0" smtClean="0">
                <a:solidFill>
                  <a:schemeClr val="bg1">
                    <a:alpha val="85000"/>
                  </a:schemeClr>
                </a:solidFill>
                <a:cs typeface="Segoe UI" pitchFamily="34" charset="0"/>
              </a:rPr>
              <a:t/>
            </a:r>
            <a:br>
              <a:rPr lang="it-IT" sz="1200" dirty="0" smtClean="0">
                <a:solidFill>
                  <a:schemeClr val="bg1">
                    <a:alpha val="85000"/>
                  </a:schemeClr>
                </a:solidFill>
                <a:cs typeface="Segoe UI" pitchFamily="34" charset="0"/>
              </a:rPr>
            </a:br>
            <a:r>
              <a:rPr lang="it-IT" sz="1200" dirty="0" smtClean="0">
                <a:solidFill>
                  <a:schemeClr val="bg1">
                    <a:alpha val="85000"/>
                  </a:schemeClr>
                </a:solidFill>
                <a:cs typeface="Segoe UI" pitchFamily="34" charset="0"/>
              </a:rPr>
              <a:t>e </a:t>
            </a:r>
            <a:r>
              <a:rPr lang="it-IT" sz="1200" dirty="0">
                <a:solidFill>
                  <a:schemeClr val="bg1">
                    <a:alpha val="85000"/>
                  </a:schemeClr>
                </a:solidFill>
                <a:cs typeface="Segoe UI" pitchFamily="34" charset="0"/>
              </a:rPr>
              <a:t>collaborazione </a:t>
            </a:r>
            <a:r>
              <a:rPr lang="it-IT" sz="1200" dirty="0" smtClean="0">
                <a:solidFill>
                  <a:schemeClr val="bg1">
                    <a:alpha val="85000"/>
                  </a:schemeClr>
                </a:solidFill>
                <a:cs typeface="Segoe UI" pitchFamily="34" charset="0"/>
              </a:rPr>
              <a:t>per </a:t>
            </a:r>
            <a:r>
              <a:rPr lang="it-IT" sz="1200" dirty="0">
                <a:solidFill>
                  <a:schemeClr val="bg1">
                    <a:alpha val="85000"/>
                  </a:schemeClr>
                </a:solidFill>
                <a:cs typeface="Segoe UI" pitchFamily="34" charset="0"/>
              </a:rPr>
              <a:t>consentire ai clienti di gestire e far crescere la loro attività in modo sicuro.</a:t>
            </a:r>
            <a:endParaRPr lang="en-US" sz="1200" dirty="0">
              <a:solidFill>
                <a:srgbClr val="FFFFFF"/>
              </a:solidFill>
              <a:latin typeface="Segoe UI"/>
              <a:ea typeface="Segoe UI" pitchFamily="34" charset="0"/>
              <a:cs typeface="Segoe UI"/>
            </a:endParaRPr>
          </a:p>
        </p:txBody>
      </p:sp>
      <p:sp>
        <p:nvSpPr>
          <p:cNvPr id="7" name="Title 1"/>
          <p:cNvSpPr>
            <a:spLocks noGrp="1"/>
          </p:cNvSpPr>
          <p:nvPr>
            <p:ph type="title"/>
          </p:nvPr>
        </p:nvSpPr>
        <p:spPr>
          <a:xfrm>
            <a:off x="409893" y="2149590"/>
            <a:ext cx="7010401" cy="221599"/>
          </a:xfrm>
        </p:spPr>
        <p:txBody>
          <a:bodyPr vert="horz" wrap="square" lIns="0" tIns="0" rIns="0" bIns="0" rtlCol="0" anchor="t">
            <a:spAutoFit/>
          </a:bodyPr>
          <a:lstStyle/>
          <a:p>
            <a:pPr defTabSz="898666"/>
            <a:r>
              <a:rPr lang="it-IT" sz="1600" b="1" kern="0" spc="0" dirty="0">
                <a:ln>
                  <a:solidFill>
                    <a:schemeClr val="bg1">
                      <a:alpha val="0"/>
                    </a:schemeClr>
                  </a:solidFill>
                </a:ln>
                <a:solidFill>
                  <a:schemeClr val="tx1"/>
                </a:solidFill>
                <a:latin typeface="Segoe UI" pitchFamily="34" charset="0"/>
                <a:cs typeface="+mn-cs"/>
              </a:rPr>
              <a:t>Abilitazione di scenari moderni con Microsoft 365</a:t>
            </a:r>
          </a:p>
        </p:txBody>
      </p:sp>
      <p:sp>
        <p:nvSpPr>
          <p:cNvPr id="9" name="Rectangle 8"/>
          <p:cNvSpPr/>
          <p:nvPr/>
        </p:nvSpPr>
        <p:spPr>
          <a:xfrm>
            <a:off x="409893" y="2424964"/>
            <a:ext cx="4356979" cy="2487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600"/>
              </a:spcAft>
              <a:defRPr/>
            </a:pPr>
            <a:r>
              <a:rPr lang="it-IT" sz="1000" dirty="0">
                <a:solidFill>
                  <a:schemeClr val="tx1"/>
                </a:solidFill>
              </a:rPr>
              <a:t>Microsoft 365 dispone degli strumenti necessari per lavorare in qualsiasi momento, ovunque e da qualsiasi dispositivo. Ha lo stesso Office che hai usato per anni, più tutti i vantaggi del cloud. Microsoft 365 è sempre aggiornato, quindi non è necessario preoccuparsi di dover acquistare </a:t>
            </a:r>
            <a:r>
              <a:rPr lang="it-IT" sz="1000" dirty="0" smtClean="0">
                <a:solidFill>
                  <a:schemeClr val="tx1"/>
                </a:solidFill>
              </a:rPr>
              <a:t/>
            </a:r>
            <a:br>
              <a:rPr lang="it-IT" sz="1000" dirty="0" smtClean="0">
                <a:solidFill>
                  <a:schemeClr val="tx1"/>
                </a:solidFill>
              </a:rPr>
            </a:br>
            <a:r>
              <a:rPr lang="it-IT" sz="1000" dirty="0" smtClean="0">
                <a:solidFill>
                  <a:schemeClr val="tx1"/>
                </a:solidFill>
              </a:rPr>
              <a:t>ulteriori </a:t>
            </a:r>
            <a:r>
              <a:rPr lang="it-IT" sz="1000" dirty="0">
                <a:solidFill>
                  <a:schemeClr val="tx1"/>
                </a:solidFill>
              </a:rPr>
              <a:t>aggiornamenti di versione per un lungo periodo di tempo.</a:t>
            </a:r>
          </a:p>
          <a:p>
            <a:pPr>
              <a:spcAft>
                <a:spcPts val="600"/>
              </a:spcAft>
              <a:defRPr/>
            </a:pPr>
            <a:endParaRPr lang="en-US" sz="1000" b="1" dirty="0">
              <a:solidFill>
                <a:schemeClr val="tx1"/>
              </a:solidFill>
            </a:endParaRPr>
          </a:p>
          <a:p>
            <a:pPr>
              <a:spcAft>
                <a:spcPts val="600"/>
              </a:spcAft>
              <a:defRPr/>
            </a:pPr>
            <a:endParaRPr lang="en-US" sz="1000" b="1" dirty="0">
              <a:solidFill>
                <a:schemeClr val="tx1"/>
              </a:solidFill>
            </a:endParaRPr>
          </a:p>
          <a:p>
            <a:pPr>
              <a:spcAft>
                <a:spcPts val="400"/>
              </a:spcAft>
              <a:defRPr/>
            </a:pPr>
            <a:r>
              <a:rPr lang="it-IT" sz="1000" b="1" dirty="0" smtClean="0">
                <a:solidFill>
                  <a:schemeClr val="tx1"/>
                </a:solidFill>
              </a:rPr>
              <a:t>Migliora </a:t>
            </a:r>
            <a:r>
              <a:rPr lang="it-IT" sz="1000" b="1" dirty="0">
                <a:solidFill>
                  <a:schemeClr val="tx1"/>
                </a:solidFill>
              </a:rPr>
              <a:t>la produttività. </a:t>
            </a:r>
            <a:r>
              <a:rPr lang="it-IT" sz="1000" dirty="0">
                <a:solidFill>
                  <a:schemeClr val="tx1"/>
                </a:solidFill>
              </a:rPr>
              <a:t>Ottieni le app di Office con strumenti di intelligenza artificiale integrati, l'archiviazione dei file online e la loro condivisione.</a:t>
            </a:r>
          </a:p>
          <a:p>
            <a:pPr>
              <a:spcAft>
                <a:spcPts val="400"/>
              </a:spcAft>
              <a:defRPr/>
            </a:pPr>
            <a:r>
              <a:rPr lang="it-IT" sz="1000" b="1" dirty="0">
                <a:solidFill>
                  <a:schemeClr val="tx1"/>
                </a:solidFill>
              </a:rPr>
              <a:t>Migliore collaborazione. </a:t>
            </a:r>
            <a:r>
              <a:rPr lang="it-IT" sz="1000" dirty="0">
                <a:solidFill>
                  <a:schemeClr val="tx1"/>
                </a:solidFill>
              </a:rPr>
              <a:t>Collabora, condividi e comunica con strumenti flessibili che seguono il tuo team.</a:t>
            </a:r>
          </a:p>
          <a:p>
            <a:pPr>
              <a:spcAft>
                <a:spcPts val="400"/>
              </a:spcAft>
              <a:defRPr/>
            </a:pPr>
            <a:r>
              <a:rPr lang="it-IT" sz="1000" b="1" dirty="0">
                <a:solidFill>
                  <a:schemeClr val="tx1">
                    <a:lumMod val="90000"/>
                    <a:lumOff val="10000"/>
                  </a:schemeClr>
                </a:solidFill>
              </a:rPr>
              <a:t>Salvaguardia dei dati. </a:t>
            </a:r>
            <a:r>
              <a:rPr lang="it-IT" sz="1000" dirty="0">
                <a:solidFill>
                  <a:schemeClr val="tx1">
                    <a:lumMod val="90000"/>
                    <a:lumOff val="10000"/>
                  </a:schemeClr>
                </a:solidFill>
              </a:rPr>
              <a:t>Proteggi la tua azienda dalle minacce esterne </a:t>
            </a:r>
            <a:r>
              <a:rPr lang="it-IT" sz="1000" dirty="0" smtClean="0">
                <a:solidFill>
                  <a:schemeClr val="tx1">
                    <a:lumMod val="90000"/>
                    <a:lumOff val="10000"/>
                  </a:schemeClr>
                </a:solidFill>
              </a:rPr>
              <a:t/>
            </a:r>
            <a:br>
              <a:rPr lang="it-IT" sz="1000" dirty="0" smtClean="0">
                <a:solidFill>
                  <a:schemeClr val="tx1">
                    <a:lumMod val="90000"/>
                    <a:lumOff val="10000"/>
                  </a:schemeClr>
                </a:solidFill>
              </a:rPr>
            </a:br>
            <a:r>
              <a:rPr lang="it-IT" sz="1000" dirty="0" smtClean="0">
                <a:solidFill>
                  <a:schemeClr val="tx1">
                    <a:lumMod val="90000"/>
                    <a:lumOff val="10000"/>
                  </a:schemeClr>
                </a:solidFill>
              </a:rPr>
              <a:t>e </a:t>
            </a:r>
            <a:r>
              <a:rPr lang="it-IT" sz="1000" dirty="0">
                <a:solidFill>
                  <a:schemeClr val="tx1">
                    <a:lumMod val="90000"/>
                    <a:lumOff val="10000"/>
                  </a:schemeClr>
                </a:solidFill>
              </a:rPr>
              <a:t>dalle perdite grazie agli strumenti di privacy e conformità incorporati. </a:t>
            </a:r>
          </a:p>
        </p:txBody>
      </p:sp>
      <p:sp>
        <p:nvSpPr>
          <p:cNvPr id="6" name="Rectangle 5">
            <a:extLst>
              <a:ext uri="{FF2B5EF4-FFF2-40B4-BE49-F238E27FC236}">
                <a16:creationId xmlns:a16="http://schemas.microsoft.com/office/drawing/2014/main" xmlns="" id="{0A14AE30-998E-4781-8A22-7F611E0996DA}"/>
              </a:ext>
            </a:extLst>
          </p:cNvPr>
          <p:cNvSpPr/>
          <p:nvPr/>
        </p:nvSpPr>
        <p:spPr>
          <a:xfrm>
            <a:off x="409893" y="4994470"/>
            <a:ext cx="6979920" cy="938719"/>
          </a:xfrm>
          <a:prstGeom prst="rect">
            <a:avLst/>
          </a:prstGeom>
        </p:spPr>
        <p:txBody>
          <a:bodyPr wrap="square" lIns="0" tIns="0" rIns="0" bIns="0">
            <a:spAutoFit/>
          </a:bodyPr>
          <a:lstStyle/>
          <a:p>
            <a:pPr marL="0" lvl="1">
              <a:spcAft>
                <a:spcPts val="600"/>
              </a:spcAft>
              <a:defRPr/>
            </a:pPr>
            <a:r>
              <a:rPr lang="it-IT" sz="1600" b="1" spc="-29" dirty="0">
                <a:solidFill>
                  <a:srgbClr val="0078D7"/>
                </a:solidFill>
                <a:latin typeface="Segoe UI" panose="020B0502040204020203" pitchFamily="34" charset="0"/>
                <a:cs typeface="Segoe UI" panose="020B0502040204020203" pitchFamily="34" charset="0"/>
              </a:rPr>
              <a:t>Gestione e crescita dell'attività in maniera sicura</a:t>
            </a:r>
          </a:p>
          <a:p>
            <a:pPr lvl="0">
              <a:spcAft>
                <a:spcPts val="1200"/>
              </a:spcAft>
              <a:defRPr/>
            </a:pPr>
            <a:r>
              <a:rPr lang="it-IT" sz="1000" dirty="0">
                <a:solidFill>
                  <a:srgbClr val="2F2F2F">
                    <a:lumMod val="90000"/>
                    <a:lumOff val="10000"/>
                  </a:srgbClr>
                </a:solidFill>
              </a:rPr>
              <a:t>Microsoft è una soluzione integrata progettata per le piccole o medie imprese, che unisce una produttività di livello </a:t>
            </a:r>
            <a:r>
              <a:rPr lang="it-IT" sz="1000" dirty="0" smtClean="0">
                <a:solidFill>
                  <a:srgbClr val="2F2F2F">
                    <a:lumMod val="90000"/>
                    <a:lumOff val="10000"/>
                  </a:srgbClr>
                </a:solidFill>
              </a:rPr>
              <a:t/>
            </a:r>
            <a:br>
              <a:rPr lang="it-IT" sz="1000" dirty="0" smtClean="0">
                <a:solidFill>
                  <a:srgbClr val="2F2F2F">
                    <a:lumMod val="90000"/>
                    <a:lumOff val="10000"/>
                  </a:srgbClr>
                </a:solidFill>
              </a:rPr>
            </a:br>
            <a:r>
              <a:rPr lang="it-IT" sz="1000" dirty="0" smtClean="0">
                <a:solidFill>
                  <a:srgbClr val="2F2F2F">
                    <a:lumMod val="90000"/>
                    <a:lumOff val="10000"/>
                  </a:srgbClr>
                </a:solidFill>
              </a:rPr>
              <a:t>avanzato </a:t>
            </a:r>
            <a:r>
              <a:rPr lang="it-IT" sz="1000" dirty="0">
                <a:solidFill>
                  <a:srgbClr val="2F2F2F">
                    <a:lumMod val="90000"/>
                    <a:lumOff val="10000"/>
                  </a:srgbClr>
                </a:solidFill>
              </a:rPr>
              <a:t>di Office 365 con funzionalità di sicurezza avanzate per salvaguardare i dati da minacce esterne e garantire </a:t>
            </a:r>
            <a:r>
              <a:rPr lang="it-IT" sz="1000" dirty="0" smtClean="0">
                <a:solidFill>
                  <a:srgbClr val="2F2F2F">
                    <a:lumMod val="90000"/>
                    <a:lumOff val="10000"/>
                  </a:srgbClr>
                </a:solidFill>
              </a:rPr>
              <a:t/>
            </a:r>
            <a:br>
              <a:rPr lang="it-IT" sz="1000" dirty="0" smtClean="0">
                <a:solidFill>
                  <a:srgbClr val="2F2F2F">
                    <a:lumMod val="90000"/>
                    <a:lumOff val="10000"/>
                  </a:srgbClr>
                </a:solidFill>
              </a:rPr>
            </a:br>
            <a:r>
              <a:rPr lang="it-IT" sz="1000" dirty="0" smtClean="0">
                <a:solidFill>
                  <a:srgbClr val="2F2F2F">
                    <a:lumMod val="90000"/>
                    <a:lumOff val="10000"/>
                  </a:srgbClr>
                </a:solidFill>
              </a:rPr>
              <a:t>la </a:t>
            </a:r>
            <a:r>
              <a:rPr lang="it-IT" sz="1000" dirty="0">
                <a:solidFill>
                  <a:srgbClr val="2F2F2F">
                    <a:lumMod val="90000"/>
                    <a:lumOff val="10000"/>
                  </a:srgbClr>
                </a:solidFill>
              </a:rPr>
              <a:t>protezione dai dati da eventuali perdite. Con Microsoft 365 Business è possibile consentire ai dipendenti di essere produttivi indipendentemente dal luogo in cui si trovano e dal dispositivo che utilizzano. ​</a:t>
            </a:r>
            <a:endParaRPr lang="en-US" sz="1050" dirty="0">
              <a:solidFill>
                <a:srgbClr val="2F2F2F">
                  <a:lumMod val="90000"/>
                  <a:lumOff val="10000"/>
                </a:srgbClr>
              </a:solidFill>
            </a:endParaRPr>
          </a:p>
        </p:txBody>
      </p:sp>
      <p:sp>
        <p:nvSpPr>
          <p:cNvPr id="8" name="Rectangle 7">
            <a:extLst>
              <a:ext uri="{FF2B5EF4-FFF2-40B4-BE49-F238E27FC236}">
                <a16:creationId xmlns:a16="http://schemas.microsoft.com/office/drawing/2014/main" xmlns="" id="{B3E0FF85-6C72-46CC-B40C-890305C97445}"/>
              </a:ext>
            </a:extLst>
          </p:cNvPr>
          <p:cNvSpPr/>
          <p:nvPr/>
        </p:nvSpPr>
        <p:spPr bwMode="auto">
          <a:xfrm>
            <a:off x="409893" y="7984623"/>
            <a:ext cx="6979921" cy="67485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94" fontAlgn="base">
              <a:lnSpc>
                <a:spcPct val="90000"/>
              </a:lnSpc>
              <a:spcBef>
                <a:spcPct val="0"/>
              </a:spcBef>
              <a:spcAft>
                <a:spcPct val="0"/>
              </a:spcAft>
            </a:pPr>
            <a:r>
              <a:rPr lang="it-IT" sz="1250" b="1" dirty="0">
                <a:solidFill>
                  <a:srgbClr val="C00000"/>
                </a:solidFill>
                <a:ea typeface="Segoe UI" pitchFamily="34" charset="0"/>
                <a:cs typeface="Segoe UI" pitchFamily="34" charset="0"/>
              </a:rPr>
              <a:t>Partner: utilizzare questo spazio per aggiungere informazioni sulle offerte Microsoft 365</a:t>
            </a:r>
          </a:p>
        </p:txBody>
      </p:sp>
      <p:sp>
        <p:nvSpPr>
          <p:cNvPr id="21" name="Footer Placeholder 2">
            <a:extLst>
              <a:ext uri="{FF2B5EF4-FFF2-40B4-BE49-F238E27FC236}">
                <a16:creationId xmlns:a16="http://schemas.microsoft.com/office/drawing/2014/main" xmlns="" id="{37B1FF44-2A36-4CA3-BC4A-8DA24165E0FB}"/>
              </a:ext>
            </a:extLst>
          </p:cNvPr>
          <p:cNvSpPr txBox="1">
            <a:spLocks/>
          </p:cNvSpPr>
          <p:nvPr/>
        </p:nvSpPr>
        <p:spPr>
          <a:xfrm>
            <a:off x="2051202" y="8912425"/>
            <a:ext cx="3694843"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it-IT" sz="900" dirty="0">
                <a:solidFill>
                  <a:schemeClr val="tx1">
                    <a:lumMod val="90000"/>
                    <a:lumOff val="10000"/>
                  </a:schemeClr>
                </a:solidFill>
              </a:rPr>
              <a:t>Microsoft - Informazioni riservate | Solo per uso interno e per i partner.</a:t>
            </a:r>
          </a:p>
        </p:txBody>
      </p:sp>
    </p:spTree>
    <p:extLst>
      <p:ext uri="{BB962C8B-B14F-4D97-AF65-F5344CB8AC3E}">
        <p14:creationId xmlns:p14="http://schemas.microsoft.com/office/powerpoint/2010/main" val="4578062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46DC387-D000-E844-A85E-DE2BEE395454}"/>
              </a:ext>
            </a:extLst>
          </p:cNvPr>
          <p:cNvSpPr/>
          <p:nvPr/>
        </p:nvSpPr>
        <p:spPr bwMode="auto">
          <a:xfrm>
            <a:off x="0" y="-2885"/>
            <a:ext cx="7772400" cy="1487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7933" tIns="150346" rIns="187933" bIns="150346" numCol="1" spcCol="0" rtlCol="0" fromWordArt="0" anchor="t" anchorCtr="0" forceAA="0" compatLnSpc="1">
            <a:prstTxWarp prst="textNoShape">
              <a:avLst/>
            </a:prstTxWarp>
            <a:noAutofit/>
          </a:bodyPr>
          <a:lstStyle/>
          <a:p>
            <a:pPr algn="ctr" defTabSz="958261"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47" name="Table 46">
            <a:extLst>
              <a:ext uri="{FF2B5EF4-FFF2-40B4-BE49-F238E27FC236}">
                <a16:creationId xmlns:a16="http://schemas.microsoft.com/office/drawing/2014/main" xmlns="" id="{FFEB0283-24FA-45BC-9B89-0CE05B5566C2}"/>
              </a:ext>
            </a:extLst>
          </p:cNvPr>
          <p:cNvGraphicFramePr>
            <a:graphicFrameLocks noGrp="1"/>
          </p:cNvGraphicFramePr>
          <p:nvPr>
            <p:extLst>
              <p:ext uri="{D42A27DB-BD31-4B8C-83A1-F6EECF244321}">
                <p14:modId xmlns:p14="http://schemas.microsoft.com/office/powerpoint/2010/main" val="1191824998"/>
              </p:ext>
            </p:extLst>
          </p:nvPr>
        </p:nvGraphicFramePr>
        <p:xfrm>
          <a:off x="311835" y="1544155"/>
          <a:ext cx="7187117" cy="5036588"/>
        </p:xfrm>
        <a:graphic>
          <a:graphicData uri="http://schemas.openxmlformats.org/drawingml/2006/table">
            <a:tbl>
              <a:tblPr firstRow="1" bandRow="1">
                <a:tableStyleId>{5C22544A-7EE6-4342-B048-85BDC9FD1C3A}</a:tableStyleId>
              </a:tblPr>
              <a:tblGrid>
                <a:gridCol w="1853855">
                  <a:extLst>
                    <a:ext uri="{9D8B030D-6E8A-4147-A177-3AD203B41FA5}">
                      <a16:colId xmlns:a16="http://schemas.microsoft.com/office/drawing/2014/main" xmlns="" val="417012550"/>
                    </a:ext>
                  </a:extLst>
                </a:gridCol>
                <a:gridCol w="5333262">
                  <a:extLst>
                    <a:ext uri="{9D8B030D-6E8A-4147-A177-3AD203B41FA5}">
                      <a16:colId xmlns:a16="http://schemas.microsoft.com/office/drawing/2014/main" xmlns="" val="2874727599"/>
                    </a:ext>
                  </a:extLst>
                </a:gridCol>
              </a:tblGrid>
              <a:tr h="280427">
                <a:tc>
                  <a:txBody>
                    <a:bodyPr/>
                    <a:lstStyle/>
                    <a:p>
                      <a:pPr marL="0" marR="0" lvl="0" indent="0" algn="l" defTabSz="519439" rtl="0" eaLnBrk="1" fontAlgn="auto" latinLnBrk="0" hangingPunct="1">
                        <a:lnSpc>
                          <a:spcPct val="95000"/>
                        </a:lnSpc>
                        <a:spcBef>
                          <a:spcPts val="0"/>
                        </a:spcBef>
                        <a:spcAft>
                          <a:spcPts val="0"/>
                        </a:spcAft>
                        <a:buClrTx/>
                        <a:buSzTx/>
                        <a:buFontTx/>
                        <a:buNone/>
                        <a:tabLst/>
                        <a:defRPr/>
                      </a:pPr>
                      <a:r>
                        <a:rPr lang="it-IT" sz="1200" dirty="0">
                          <a:solidFill>
                            <a:schemeClr val="tx1"/>
                          </a:solidFill>
                        </a:rPr>
                        <a:t>Obiezione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95000"/>
                        </a:lnSpc>
                        <a:spcBef>
                          <a:spcPts val="0"/>
                        </a:spcBef>
                        <a:spcAft>
                          <a:spcPts val="0"/>
                        </a:spcAft>
                        <a:buClrTx/>
                        <a:buSzTx/>
                        <a:buFontTx/>
                        <a:buNone/>
                        <a:tabLst/>
                        <a:defRPr/>
                      </a:pPr>
                      <a:r>
                        <a:rPr lang="it-IT" sz="1200" dirty="0">
                          <a:solidFill>
                            <a:schemeClr val="tx1"/>
                          </a:solidFill>
                        </a:rPr>
                        <a:t>Risposta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22065411"/>
                  </a:ext>
                </a:extLst>
              </a:tr>
              <a:tr h="888357">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it-IT" sz="1000" b="1" i="0" kern="1200" dirty="0">
                          <a:solidFill>
                            <a:srgbClr val="0078D4"/>
                          </a:solidFill>
                          <a:latin typeface="+mn-lt"/>
                          <a:ea typeface="+mn-ea"/>
                          <a:cs typeface="+mn-cs"/>
                        </a:rPr>
                        <a:t>"I nuovi dispositivi sono costosi. È più conveniente </a:t>
                      </a:r>
                      <a:r>
                        <a:rPr dirty="0"/>
                        <a:t/>
                      </a:r>
                      <a:br>
                        <a:rPr dirty="0"/>
                      </a:br>
                      <a:r>
                        <a:rPr lang="it-IT" sz="1000" b="1" i="0" kern="1200" dirty="0">
                          <a:solidFill>
                            <a:srgbClr val="0078D4"/>
                          </a:solidFill>
                          <a:latin typeface="+mn-lt"/>
                          <a:ea typeface="+mn-ea"/>
                          <a:cs typeface="+mn-cs"/>
                        </a:rPr>
                        <a:t>tenere quello </a:t>
                      </a:r>
                      <a:r>
                        <a:rPr lang="it-IT" sz="1000" b="1" i="0" kern="1200" dirty="0" smtClean="0">
                          <a:solidFill>
                            <a:srgbClr val="0078D4"/>
                          </a:solidFill>
                          <a:latin typeface="+mn-lt"/>
                          <a:ea typeface="+mn-ea"/>
                          <a:cs typeface="+mn-cs"/>
                        </a:rPr>
                        <a:t>che </a:t>
                      </a:r>
                      <a:r>
                        <a:rPr lang="it-IT" sz="1000" b="1" i="0" kern="1200" dirty="0">
                          <a:solidFill>
                            <a:srgbClr val="0078D4"/>
                          </a:solidFill>
                          <a:latin typeface="+mn-lt"/>
                          <a:ea typeface="+mn-ea"/>
                          <a:cs typeface="+mn-cs"/>
                        </a:rPr>
                        <a:t>ho."</a:t>
                      </a:r>
                    </a:p>
                    <a:p>
                      <a:pPr>
                        <a:lnSpc>
                          <a:spcPct val="90000"/>
                        </a:lnSpc>
                      </a:pP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it-IT" sz="1000" b="0" dirty="0">
                          <a:solidFill>
                            <a:schemeClr val="tx1"/>
                          </a:solidFill>
                        </a:rPr>
                        <a:t>Tutti quei PC che hanno più di quattro anni possono costare più di quanto si pensi.</a:t>
                      </a:r>
                    </a:p>
                    <a:p>
                      <a:pPr marL="0" marR="0" lvl="0" indent="0" algn="l" defTabSz="519439" rtl="0" eaLnBrk="1" fontAlgn="auto" latinLnBrk="0" hangingPunct="1">
                        <a:lnSpc>
                          <a:spcPct val="90000"/>
                        </a:lnSpc>
                        <a:spcBef>
                          <a:spcPts val="0"/>
                        </a:spcBef>
                        <a:spcAft>
                          <a:spcPts val="0"/>
                        </a:spcAft>
                        <a:buClrTx/>
                        <a:buSzTx/>
                        <a:buFontTx/>
                        <a:buNone/>
                        <a:tabLst/>
                        <a:defRPr/>
                      </a:pPr>
                      <a:endParaRPr lang="en-US" sz="800" dirty="0">
                        <a:solidFill>
                          <a:schemeClr val="tx1"/>
                        </a:solidFill>
                      </a:endParaRPr>
                    </a:p>
                    <a:p>
                      <a:pPr marL="0" marR="0" lvl="0" indent="0" algn="l" defTabSz="519439" rtl="0" eaLnBrk="1" fontAlgn="auto" latinLnBrk="0" hangingPunct="1">
                        <a:lnSpc>
                          <a:spcPct val="90000"/>
                        </a:lnSpc>
                        <a:spcBef>
                          <a:spcPts val="0"/>
                        </a:spcBef>
                        <a:spcAft>
                          <a:spcPts val="0"/>
                        </a:spcAft>
                        <a:buClrTx/>
                        <a:buSzTx/>
                        <a:buFontTx/>
                        <a:buNone/>
                        <a:tabLst/>
                        <a:defRPr/>
                      </a:pPr>
                      <a:r>
                        <a:rPr lang="it-IT" sz="1000" dirty="0">
                          <a:solidFill>
                            <a:schemeClr val="tx1"/>
                          </a:solidFill>
                        </a:rPr>
                        <a:t>Un PC di oltre 4 anni può costare il doppio in riparazioni. </a:t>
                      </a:r>
                    </a:p>
                    <a:p>
                      <a:pPr marL="0" marR="0" lvl="0" indent="0" algn="l" defTabSz="519439" rtl="0" eaLnBrk="1" fontAlgn="auto" latinLnBrk="0" hangingPunct="1">
                        <a:lnSpc>
                          <a:spcPct val="90000"/>
                        </a:lnSpc>
                        <a:spcBef>
                          <a:spcPts val="0"/>
                        </a:spcBef>
                        <a:spcAft>
                          <a:spcPts val="0"/>
                        </a:spcAft>
                        <a:buClrTx/>
                        <a:buSzTx/>
                        <a:buFontTx/>
                        <a:buNone/>
                        <a:tabLst/>
                        <a:defRPr/>
                      </a:pPr>
                      <a:r>
                        <a:rPr lang="it-IT" sz="1000" b="0" dirty="0">
                          <a:solidFill>
                            <a:schemeClr val="tx1"/>
                          </a:solidFill>
                        </a:rPr>
                        <a:t>La manutenzione e la riparazione di quei dinosauri può raggiungere una spesa di $ 515 per PC all'anno. Inoltre, i nuovi dispositivi Windows 10 Pro sono forniti in una gamma di prezzi per adattarsi a qualsiasi budget.</a:t>
                      </a:r>
                      <a:endParaRPr lang="en-US"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17628625"/>
                  </a:ext>
                </a:extLst>
              </a:tr>
              <a:tr h="973181">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it-IT" sz="1000" b="1" i="0" kern="1200" dirty="0">
                          <a:solidFill>
                            <a:srgbClr val="0078D4"/>
                          </a:solidFill>
                          <a:latin typeface="+mn-lt"/>
                          <a:ea typeface="+mn-ea"/>
                          <a:cs typeface="+mn-cs"/>
                        </a:rPr>
                        <a:t>"Sembra che gli hacker puntino principalmente </a:t>
                      </a:r>
                      <a:r>
                        <a:rPr lang="it-IT" sz="1000" b="1" i="0" kern="1200" dirty="0" smtClean="0">
                          <a:solidFill>
                            <a:srgbClr val="0078D4"/>
                          </a:solidFill>
                          <a:latin typeface="+mn-lt"/>
                          <a:ea typeface="+mn-ea"/>
                          <a:cs typeface="+mn-cs"/>
                        </a:rPr>
                        <a:t/>
                      </a:r>
                      <a:br>
                        <a:rPr lang="it-IT" sz="1000" b="1" i="0" kern="1200" dirty="0" smtClean="0">
                          <a:solidFill>
                            <a:srgbClr val="0078D4"/>
                          </a:solidFill>
                          <a:latin typeface="+mn-lt"/>
                          <a:ea typeface="+mn-ea"/>
                          <a:cs typeface="+mn-cs"/>
                        </a:rPr>
                      </a:br>
                      <a:r>
                        <a:rPr lang="it-IT" sz="1000" b="1" i="0" kern="1200" dirty="0" smtClean="0">
                          <a:solidFill>
                            <a:srgbClr val="0078D4"/>
                          </a:solidFill>
                          <a:latin typeface="+mn-lt"/>
                          <a:ea typeface="+mn-ea"/>
                          <a:cs typeface="+mn-cs"/>
                        </a:rPr>
                        <a:t>alle </a:t>
                      </a:r>
                      <a:r>
                        <a:rPr lang="it-IT" sz="1000" b="1" i="0" kern="1200" dirty="0">
                          <a:solidFill>
                            <a:srgbClr val="0078D4"/>
                          </a:solidFill>
                          <a:latin typeface="+mn-lt"/>
                          <a:ea typeface="+mn-ea"/>
                          <a:cs typeface="+mn-cs"/>
                        </a:rPr>
                        <a:t>imprese di grandi dimensioni. Non credo </a:t>
                      </a:r>
                      <a:r>
                        <a:rPr lang="it-IT" sz="1000" b="1" i="0" kern="1200" dirty="0" smtClean="0">
                          <a:solidFill>
                            <a:srgbClr val="0078D4"/>
                          </a:solidFill>
                          <a:latin typeface="+mn-lt"/>
                          <a:ea typeface="+mn-ea"/>
                          <a:cs typeface="+mn-cs"/>
                        </a:rPr>
                        <a:t/>
                      </a:r>
                      <a:br>
                        <a:rPr lang="it-IT" sz="1000" b="1" i="0" kern="1200" dirty="0" smtClean="0">
                          <a:solidFill>
                            <a:srgbClr val="0078D4"/>
                          </a:solidFill>
                          <a:latin typeface="+mn-lt"/>
                          <a:ea typeface="+mn-ea"/>
                          <a:cs typeface="+mn-cs"/>
                        </a:rPr>
                      </a:br>
                      <a:r>
                        <a:rPr lang="it-IT" sz="1000" b="1" i="0" kern="1200" dirty="0" smtClean="0">
                          <a:solidFill>
                            <a:srgbClr val="0078D4"/>
                          </a:solidFill>
                          <a:latin typeface="+mn-lt"/>
                          <a:ea typeface="+mn-ea"/>
                          <a:cs typeface="+mn-cs"/>
                        </a:rPr>
                        <a:t>che </a:t>
                      </a:r>
                      <a:r>
                        <a:rPr lang="it-IT" sz="1000" b="1" i="0" kern="1200" dirty="0">
                          <a:solidFill>
                            <a:srgbClr val="0078D4"/>
                          </a:solidFill>
                          <a:latin typeface="+mn-lt"/>
                          <a:ea typeface="+mn-ea"/>
                          <a:cs typeface="+mn-cs"/>
                        </a:rPr>
                        <a:t>si preoccupino della mia piccola azienda."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it-IT" sz="1000" b="0" dirty="0">
                          <a:solidFill>
                            <a:schemeClr val="tx1"/>
                          </a:solidFill>
                        </a:rPr>
                        <a:t>Più del </a:t>
                      </a:r>
                      <a:r>
                        <a:rPr lang="it-IT" sz="1000" b="1" dirty="0">
                          <a:solidFill>
                            <a:schemeClr val="tx1"/>
                          </a:solidFill>
                        </a:rPr>
                        <a:t>50% delle piccole imprese ha subito una violazione dei dati</a:t>
                      </a:r>
                      <a:r>
                        <a:rPr lang="it-IT" sz="1000" b="0" dirty="0">
                          <a:solidFill>
                            <a:schemeClr val="tx1"/>
                          </a:solidFill>
                        </a:rPr>
                        <a:t>. Cosa c'è di peggio? </a:t>
                      </a:r>
                    </a:p>
                    <a:p>
                      <a:pPr>
                        <a:lnSpc>
                          <a:spcPct val="90000"/>
                        </a:lnSpc>
                      </a:pPr>
                      <a:endParaRPr lang="en-US" sz="800" b="0" dirty="0">
                        <a:solidFill>
                          <a:schemeClr val="tx1"/>
                        </a:solidFill>
                      </a:endParaRPr>
                    </a:p>
                    <a:p>
                      <a:pPr>
                        <a:lnSpc>
                          <a:spcPct val="90000"/>
                        </a:lnSpc>
                      </a:pPr>
                      <a:r>
                        <a:rPr lang="it-IT" sz="1000" b="0" dirty="0">
                          <a:solidFill>
                            <a:schemeClr val="tx1"/>
                          </a:solidFill>
                        </a:rPr>
                        <a:t>Ognuna </a:t>
                      </a:r>
                      <a:r>
                        <a:rPr lang="it-IT" sz="1000" b="1" dirty="0">
                          <a:solidFill>
                            <a:schemeClr val="tx1"/>
                          </a:solidFill>
                        </a:rPr>
                        <a:t>ha un costo di circa $ 84.000, </a:t>
                      </a:r>
                      <a:r>
                        <a:rPr lang="it-IT" sz="1000" b="0" dirty="0">
                          <a:solidFill>
                            <a:schemeClr val="tx1"/>
                          </a:solidFill>
                        </a:rPr>
                        <a:t>per non parlare della perdita dei beni più preziosi: la tua reputazione e la fiducia del cliente. I nuovi dispositivi moderni eseguono le versioni Windows più sicure di sempre.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1106424"/>
                  </a:ext>
                </a:extLst>
              </a:tr>
              <a:tr h="747131">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it-IT" sz="1000" b="1" i="0" kern="1200" dirty="0">
                          <a:solidFill>
                            <a:srgbClr val="0078D4"/>
                          </a:solidFill>
                          <a:latin typeface="+mn-lt"/>
                          <a:ea typeface="+mn-ea"/>
                          <a:cs typeface="+mn-cs"/>
                        </a:rPr>
                        <a:t>"Ho paura che le mie app </a:t>
                      </a:r>
                      <a:r>
                        <a:rPr lang="it-IT" sz="1000" b="1" i="0" kern="1200" dirty="0" smtClean="0">
                          <a:solidFill>
                            <a:srgbClr val="0078D4"/>
                          </a:solidFill>
                          <a:latin typeface="+mn-lt"/>
                          <a:ea typeface="+mn-ea"/>
                          <a:cs typeface="+mn-cs"/>
                        </a:rPr>
                        <a:t>e </a:t>
                      </a:r>
                      <a:r>
                        <a:rPr lang="it-IT" sz="1000" b="1" i="0" kern="1200" dirty="0">
                          <a:solidFill>
                            <a:srgbClr val="0078D4"/>
                          </a:solidFill>
                          <a:latin typeface="+mn-lt"/>
                          <a:ea typeface="+mn-ea"/>
                          <a:cs typeface="+mn-cs"/>
                        </a:rPr>
                        <a:t>periferiche non funzionino su un desktop moderno."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it-IT" sz="1000" dirty="0">
                          <a:solidFill>
                            <a:schemeClr val="tx1"/>
                          </a:solidFill>
                        </a:rPr>
                        <a:t>Abbiamo una buona notizia per te: </a:t>
                      </a:r>
                      <a:r>
                        <a:rPr lang="it-IT" sz="1000" b="1" dirty="0">
                          <a:solidFill>
                            <a:schemeClr val="tx1"/>
                          </a:solidFill>
                        </a:rPr>
                        <a:t>il 99% delle app di Windows 7 è compatibile </a:t>
                      </a:r>
                      <a:r>
                        <a:rPr lang="it-IT" sz="1000" b="1" dirty="0" smtClean="0">
                          <a:solidFill>
                            <a:schemeClr val="tx1"/>
                          </a:solidFill>
                        </a:rPr>
                        <a:t/>
                      </a:r>
                      <a:br>
                        <a:rPr lang="it-IT" sz="1000" b="1" dirty="0" smtClean="0">
                          <a:solidFill>
                            <a:schemeClr val="tx1"/>
                          </a:solidFill>
                        </a:rPr>
                      </a:br>
                      <a:r>
                        <a:rPr lang="it-IT" sz="1000" b="1" dirty="0" smtClean="0">
                          <a:solidFill>
                            <a:schemeClr val="tx1"/>
                          </a:solidFill>
                        </a:rPr>
                        <a:t>con </a:t>
                      </a:r>
                      <a:r>
                        <a:rPr lang="it-IT" sz="1000" b="1" dirty="0">
                          <a:solidFill>
                            <a:schemeClr val="tx1"/>
                          </a:solidFill>
                        </a:rPr>
                        <a:t>Windows 105</a:t>
                      </a:r>
                      <a:r>
                        <a:rPr lang="it-IT" sz="1000" dirty="0">
                          <a:solidFill>
                            <a:schemeClr val="tx1"/>
                          </a:solidFill>
                        </a:rPr>
                        <a:t>.</a:t>
                      </a:r>
                    </a:p>
                    <a:p>
                      <a:pPr>
                        <a:lnSpc>
                          <a:spcPct val="90000"/>
                        </a:lnSpc>
                      </a:pPr>
                      <a:endParaRPr lang="en-US" sz="800" dirty="0">
                        <a:solidFill>
                          <a:schemeClr val="tx1"/>
                        </a:solidFill>
                      </a:endParaRPr>
                    </a:p>
                    <a:p>
                      <a:pPr marL="0" marR="0" lvl="0" indent="0" algn="l" defTabSz="519439" rtl="0" eaLnBrk="1" fontAlgn="auto" latinLnBrk="0" hangingPunct="1">
                        <a:lnSpc>
                          <a:spcPct val="90000"/>
                        </a:lnSpc>
                        <a:spcBef>
                          <a:spcPts val="0"/>
                        </a:spcBef>
                        <a:spcAft>
                          <a:spcPts val="0"/>
                        </a:spcAft>
                        <a:buClrTx/>
                        <a:buSzTx/>
                        <a:buFontTx/>
                        <a:buNone/>
                        <a:tabLst/>
                        <a:defRPr/>
                      </a:pPr>
                      <a:r>
                        <a:rPr lang="it-IT" sz="1000" dirty="0">
                          <a:solidFill>
                            <a:schemeClr val="tx1"/>
                          </a:solidFill>
                        </a:rPr>
                        <a:t>Un desktop moderno si basa sulla rete corrente e funziona con essa. Tutte le app </a:t>
                      </a:r>
                      <a:r>
                        <a:rPr lang="it-IT" sz="1000" dirty="0" smtClean="0">
                          <a:solidFill>
                            <a:schemeClr val="tx1"/>
                          </a:solidFill>
                        </a:rPr>
                        <a:t/>
                      </a:r>
                      <a:br>
                        <a:rPr lang="it-IT" sz="1000" dirty="0" smtClean="0">
                          <a:solidFill>
                            <a:schemeClr val="tx1"/>
                          </a:solidFill>
                        </a:rPr>
                      </a:br>
                      <a:r>
                        <a:rPr lang="it-IT" sz="1000" dirty="0" smtClean="0">
                          <a:solidFill>
                            <a:schemeClr val="tx1"/>
                          </a:solidFill>
                        </a:rPr>
                        <a:t>Windows </a:t>
                      </a:r>
                      <a:r>
                        <a:rPr lang="it-IT" sz="1000" dirty="0">
                          <a:solidFill>
                            <a:schemeClr val="tx1"/>
                          </a:solidFill>
                        </a:rPr>
                        <a:t>e le app interne dovrebbero essere compatibili (e familiari).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78560580"/>
                  </a:ext>
                </a:extLst>
              </a:tr>
              <a:tr h="1047806">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it-IT" sz="1000" b="1" i="0" kern="1200" dirty="0">
                          <a:solidFill>
                            <a:srgbClr val="0078D4"/>
                          </a:solidFill>
                          <a:latin typeface="+mn-lt"/>
                          <a:ea typeface="+mn-ea"/>
                          <a:cs typeface="+mn-cs"/>
                        </a:rPr>
                        <a:t>"Ho bisogno di vedere </a:t>
                      </a:r>
                      <a:r>
                        <a:rPr lang="it-IT" sz="1000" b="1" i="0" kern="1200" dirty="0" smtClean="0">
                          <a:solidFill>
                            <a:srgbClr val="0078D4"/>
                          </a:solidFill>
                          <a:latin typeface="+mn-lt"/>
                          <a:ea typeface="+mn-ea"/>
                          <a:cs typeface="+mn-cs"/>
                        </a:rPr>
                        <a:t/>
                      </a:r>
                      <a:br>
                        <a:rPr lang="it-IT" sz="1000" b="1" i="0" kern="1200" dirty="0" smtClean="0">
                          <a:solidFill>
                            <a:srgbClr val="0078D4"/>
                          </a:solidFill>
                          <a:latin typeface="+mn-lt"/>
                          <a:ea typeface="+mn-ea"/>
                          <a:cs typeface="+mn-cs"/>
                        </a:rPr>
                      </a:br>
                      <a:r>
                        <a:rPr lang="it-IT" sz="1000" b="1" i="0" kern="1200" dirty="0" smtClean="0">
                          <a:solidFill>
                            <a:srgbClr val="0078D4"/>
                          </a:solidFill>
                          <a:latin typeface="+mn-lt"/>
                          <a:ea typeface="+mn-ea"/>
                          <a:cs typeface="+mn-cs"/>
                        </a:rPr>
                        <a:t>i </a:t>
                      </a:r>
                      <a:r>
                        <a:rPr lang="it-IT" sz="1000" b="1" i="0" kern="1200" dirty="0">
                          <a:solidFill>
                            <a:srgbClr val="0078D4"/>
                          </a:solidFill>
                          <a:latin typeface="+mn-lt"/>
                          <a:ea typeface="+mn-ea"/>
                          <a:cs typeface="+mn-cs"/>
                        </a:rPr>
                        <a:t>miei dipendenti in ufficio tutti i giorni per essere certo che lavorino in maniera efficace per raggiugere gli obiettivi </a:t>
                      </a:r>
                      <a:r>
                        <a:rPr lang="it-IT" sz="1000" b="1" i="0" kern="1200" dirty="0" smtClean="0">
                          <a:solidFill>
                            <a:srgbClr val="0078D4"/>
                          </a:solidFill>
                          <a:latin typeface="+mn-lt"/>
                          <a:ea typeface="+mn-ea"/>
                          <a:cs typeface="+mn-cs"/>
                        </a:rPr>
                        <a:t>aziendali."</a:t>
                      </a:r>
                      <a:endParaRPr lang="it-IT" sz="1000" b="1" i="0" kern="1200" dirty="0">
                        <a:solidFill>
                          <a:srgbClr val="0078D4"/>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it-IT" sz="1000" dirty="0">
                          <a:solidFill>
                            <a:schemeClr val="tx1"/>
                          </a:solidFill>
                        </a:rPr>
                        <a:t>I dipendenti validi lavorano bene ovunque essi si trovino.</a:t>
                      </a:r>
                    </a:p>
                    <a:p>
                      <a:pPr marL="0" marR="0" lvl="0" indent="0" algn="l" defTabSz="519439" rtl="0" eaLnBrk="1" fontAlgn="auto" latinLnBrk="0" hangingPunct="1">
                        <a:lnSpc>
                          <a:spcPct val="90000"/>
                        </a:lnSpc>
                        <a:spcBef>
                          <a:spcPts val="0"/>
                        </a:spcBef>
                        <a:spcAft>
                          <a:spcPts val="0"/>
                        </a:spcAft>
                        <a:buClrTx/>
                        <a:buSzTx/>
                        <a:buFontTx/>
                        <a:buNone/>
                        <a:tabLst/>
                        <a:defRPr/>
                      </a:pPr>
                      <a:endParaRPr lang="en-US" sz="800" dirty="0">
                        <a:solidFill>
                          <a:schemeClr val="tx1"/>
                        </a:solidFill>
                      </a:endParaRPr>
                    </a:p>
                    <a:p>
                      <a:pPr marL="0" marR="0" lvl="0" indent="0" algn="l" defTabSz="519439" rtl="0" eaLnBrk="1" fontAlgn="auto" latinLnBrk="0" hangingPunct="1">
                        <a:lnSpc>
                          <a:spcPct val="95000"/>
                        </a:lnSpc>
                        <a:spcBef>
                          <a:spcPts val="0"/>
                        </a:spcBef>
                        <a:spcAft>
                          <a:spcPts val="0"/>
                        </a:spcAft>
                        <a:buClrTx/>
                        <a:buSzTx/>
                        <a:buFontTx/>
                        <a:buNone/>
                        <a:tabLst/>
                        <a:defRPr/>
                      </a:pPr>
                      <a:r>
                        <a:rPr lang="it-IT" sz="1000" dirty="0">
                          <a:solidFill>
                            <a:schemeClr val="tx1"/>
                          </a:solidFill>
                        </a:rPr>
                        <a:t>Le PMI </a:t>
                      </a:r>
                      <a:r>
                        <a:rPr lang="it-IT" sz="1000" b="1" dirty="0">
                          <a:solidFill>
                            <a:schemeClr val="tx1"/>
                          </a:solidFill>
                        </a:rPr>
                        <a:t>hanno risparmiato $ 20.000 all'anno per i dipendenti a tempo pieno da remoto</a:t>
                      </a:r>
                      <a:r>
                        <a:rPr lang="it-IT" sz="1000" dirty="0">
                          <a:solidFill>
                            <a:schemeClr val="tx1"/>
                          </a:solidFill>
                        </a:rPr>
                        <a:t>.</a:t>
                      </a:r>
                      <a:r>
                        <a:rPr lang="it-IT" sz="1000" baseline="30000" dirty="0">
                          <a:solidFill>
                            <a:schemeClr val="tx1"/>
                          </a:solidFill>
                        </a:rPr>
                        <a:t>10  </a:t>
                      </a:r>
                      <a:r>
                        <a:rPr lang="it-IT" sz="1000" dirty="0">
                          <a:solidFill>
                            <a:schemeClr val="tx1"/>
                          </a:solidFill>
                        </a:rPr>
                        <a:t>Inoltre, la produttività dei dipendenti aumenta in media del 22% e riduce </a:t>
                      </a:r>
                      <a:r>
                        <a:rPr lang="it-IT" sz="1000" dirty="0" smtClean="0">
                          <a:solidFill>
                            <a:schemeClr val="tx1"/>
                          </a:solidFill>
                        </a:rPr>
                        <a:t/>
                      </a:r>
                      <a:br>
                        <a:rPr lang="it-IT" sz="1000" dirty="0" smtClean="0">
                          <a:solidFill>
                            <a:schemeClr val="tx1"/>
                          </a:solidFill>
                        </a:rPr>
                      </a:br>
                      <a:r>
                        <a:rPr lang="it-IT" sz="1000" dirty="0" smtClean="0">
                          <a:solidFill>
                            <a:schemeClr val="tx1"/>
                          </a:solidFill>
                        </a:rPr>
                        <a:t>il </a:t>
                      </a:r>
                      <a:r>
                        <a:rPr lang="it-IT" sz="1000" dirty="0">
                          <a:solidFill>
                            <a:schemeClr val="tx1"/>
                          </a:solidFill>
                        </a:rPr>
                        <a:t>ricambio dei dipendenti del 50</a:t>
                      </a:r>
                      <a:r>
                        <a:rPr lang="it-IT" sz="1000" dirty="0" smtClean="0">
                          <a:solidFill>
                            <a:schemeClr val="tx1"/>
                          </a:solidFill>
                        </a:rPr>
                        <a:t>%.</a:t>
                      </a:r>
                      <a:endParaRPr lang="it-IT"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6350" cap="flat" cmpd="sng" algn="ctr">
                      <a:solidFill>
                        <a:srgbClr val="0078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2083003"/>
                  </a:ext>
                </a:extLst>
              </a:tr>
              <a:tr h="1093255">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it-IT" sz="1000" b="1" i="0" kern="1200" dirty="0">
                          <a:solidFill>
                            <a:srgbClr val="0078D4"/>
                          </a:solidFill>
                          <a:latin typeface="+mn-lt"/>
                          <a:ea typeface="+mn-ea"/>
                          <a:cs typeface="+mn-cs"/>
                        </a:rPr>
                        <a:t>"So che un </a:t>
                      </a:r>
                      <a:r>
                        <a:rPr lang="it-IT" sz="1000" b="1" i="0" kern="1200" dirty="0" smtClean="0">
                          <a:solidFill>
                            <a:srgbClr val="0078D4"/>
                          </a:solidFill>
                          <a:latin typeface="+mn-lt"/>
                          <a:ea typeface="+mn-ea"/>
                          <a:cs typeface="+mn-cs"/>
                        </a:rPr>
                        <a:t>nuovo</a:t>
                      </a:r>
                      <a:r>
                        <a:rPr lang="it-IT" sz="1000" b="1" i="0" kern="1200" baseline="0" dirty="0" smtClean="0">
                          <a:solidFill>
                            <a:srgbClr val="0078D4"/>
                          </a:solidFill>
                          <a:latin typeface="+mn-lt"/>
                          <a:ea typeface="+mn-ea"/>
                          <a:cs typeface="+mn-cs"/>
                        </a:rPr>
                        <a:t> </a:t>
                      </a:r>
                      <a:r>
                        <a:rPr lang="it-IT" sz="1000" b="1" i="0" kern="1200" dirty="0" smtClean="0">
                          <a:solidFill>
                            <a:srgbClr val="0078D4"/>
                          </a:solidFill>
                          <a:latin typeface="+mn-lt"/>
                          <a:ea typeface="+mn-ea"/>
                          <a:cs typeface="+mn-cs"/>
                        </a:rPr>
                        <a:t>dispositivo </a:t>
                      </a:r>
                      <a:r>
                        <a:rPr lang="it-IT" sz="1000" b="1" i="0" kern="1200" dirty="0">
                          <a:solidFill>
                            <a:srgbClr val="0078D4"/>
                          </a:solidFill>
                          <a:latin typeface="+mn-lt"/>
                          <a:ea typeface="+mn-ea"/>
                          <a:cs typeface="+mn-cs"/>
                        </a:rPr>
                        <a:t>sarebbe </a:t>
                      </a:r>
                      <a:r>
                        <a:rPr lang="it-IT" sz="1000" b="1" i="0" kern="1200" dirty="0" smtClean="0">
                          <a:solidFill>
                            <a:srgbClr val="0078D4"/>
                          </a:solidFill>
                          <a:latin typeface="+mn-lt"/>
                          <a:ea typeface="+mn-ea"/>
                          <a:cs typeface="+mn-cs"/>
                        </a:rPr>
                        <a:t/>
                      </a:r>
                      <a:br>
                        <a:rPr lang="it-IT" sz="1000" b="1" i="0" kern="1200" dirty="0" smtClean="0">
                          <a:solidFill>
                            <a:srgbClr val="0078D4"/>
                          </a:solidFill>
                          <a:latin typeface="+mn-lt"/>
                          <a:ea typeface="+mn-ea"/>
                          <a:cs typeface="+mn-cs"/>
                        </a:rPr>
                      </a:br>
                      <a:r>
                        <a:rPr lang="it-IT" sz="1000" b="1" i="0" kern="1200" dirty="0" smtClean="0">
                          <a:solidFill>
                            <a:srgbClr val="0078D4"/>
                          </a:solidFill>
                          <a:latin typeface="+mn-lt"/>
                          <a:ea typeface="+mn-ea"/>
                          <a:cs typeface="+mn-cs"/>
                        </a:rPr>
                        <a:t>più </a:t>
                      </a:r>
                      <a:r>
                        <a:rPr lang="it-IT" sz="1000" b="1" i="0" kern="1200" dirty="0">
                          <a:solidFill>
                            <a:srgbClr val="0078D4"/>
                          </a:solidFill>
                          <a:latin typeface="+mn-lt"/>
                          <a:ea typeface="+mn-ea"/>
                          <a:cs typeface="+mn-cs"/>
                        </a:rPr>
                        <a:t>veloce, ma </a:t>
                      </a:r>
                      <a:r>
                        <a:rPr lang="it-IT" sz="1000" b="1" i="0" kern="1200" dirty="0" smtClean="0">
                          <a:solidFill>
                            <a:srgbClr val="0078D4"/>
                          </a:solidFill>
                          <a:latin typeface="+mn-lt"/>
                          <a:ea typeface="+mn-ea"/>
                          <a:cs typeface="+mn-cs"/>
                        </a:rPr>
                        <a:t>non </a:t>
                      </a:r>
                      <a:br>
                        <a:rPr lang="it-IT" sz="1000" b="1" i="0" kern="1200" dirty="0" smtClean="0">
                          <a:solidFill>
                            <a:srgbClr val="0078D4"/>
                          </a:solidFill>
                          <a:latin typeface="+mn-lt"/>
                          <a:ea typeface="+mn-ea"/>
                          <a:cs typeface="+mn-cs"/>
                        </a:rPr>
                      </a:br>
                      <a:r>
                        <a:rPr lang="it-IT" sz="1000" b="1" i="0" kern="1200" dirty="0" smtClean="0">
                          <a:solidFill>
                            <a:srgbClr val="0078D4"/>
                          </a:solidFill>
                          <a:latin typeface="+mn-lt"/>
                          <a:ea typeface="+mn-ea"/>
                          <a:cs typeface="+mn-cs"/>
                        </a:rPr>
                        <a:t>sono </a:t>
                      </a:r>
                      <a:r>
                        <a:rPr lang="it-IT" sz="1000" b="1" i="0" kern="1200" dirty="0">
                          <a:solidFill>
                            <a:srgbClr val="0078D4"/>
                          </a:solidFill>
                          <a:latin typeface="+mn-lt"/>
                          <a:ea typeface="+mn-ea"/>
                          <a:cs typeface="+mn-cs"/>
                        </a:rPr>
                        <a:t>sicuro che faccia </a:t>
                      </a:r>
                      <a:r>
                        <a:rPr lang="it-IT" sz="1000" b="1" i="0" kern="1200" dirty="0" smtClean="0">
                          <a:solidFill>
                            <a:srgbClr val="0078D4"/>
                          </a:solidFill>
                          <a:latin typeface="+mn-lt"/>
                          <a:ea typeface="+mn-ea"/>
                          <a:cs typeface="+mn-cs"/>
                        </a:rPr>
                        <a:t>davvero la </a:t>
                      </a:r>
                      <a:r>
                        <a:rPr lang="it-IT" sz="1000" b="1" i="0" kern="1200" dirty="0">
                          <a:solidFill>
                            <a:srgbClr val="0078D4"/>
                          </a:solidFill>
                          <a:latin typeface="+mn-lt"/>
                          <a:ea typeface="+mn-ea"/>
                          <a:cs typeface="+mn-cs"/>
                        </a:rPr>
                        <a:t>differenza."</a:t>
                      </a:r>
                    </a:p>
                    <a:p>
                      <a:pPr marL="0" marR="0" lvl="0" indent="0" algn="l" defTabSz="519439" rtl="0" eaLnBrk="1" fontAlgn="auto" latinLnBrk="0" hangingPunct="1">
                        <a:lnSpc>
                          <a:spcPct val="90000"/>
                        </a:lnSpc>
                        <a:spcBef>
                          <a:spcPts val="0"/>
                        </a:spcBef>
                        <a:spcAft>
                          <a:spcPts val="0"/>
                        </a:spcAft>
                        <a:buClrTx/>
                        <a:buSzTx/>
                        <a:buFontTx/>
                        <a:buNone/>
                        <a:tabLst/>
                        <a:defRPr/>
                      </a:pPr>
                      <a:endParaRPr lang="en-US" sz="1000" b="1" i="1" kern="1200" dirty="0">
                        <a:solidFill>
                          <a:srgbClr val="0078D4"/>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9439" rtl="0" eaLnBrk="1" fontAlgn="auto" latinLnBrk="0" hangingPunct="1">
                        <a:lnSpc>
                          <a:spcPct val="90000"/>
                        </a:lnSpc>
                        <a:spcBef>
                          <a:spcPts val="0"/>
                        </a:spcBef>
                        <a:spcAft>
                          <a:spcPts val="0"/>
                        </a:spcAft>
                        <a:buClrTx/>
                        <a:buSzTx/>
                        <a:buFontTx/>
                        <a:buNone/>
                        <a:tabLst/>
                        <a:defRPr/>
                      </a:pPr>
                      <a:r>
                        <a:rPr lang="it-IT" sz="1000" dirty="0">
                          <a:solidFill>
                            <a:prstClr val="black">
                              <a:lumMod val="65000"/>
                              <a:lumOff val="35000"/>
                            </a:prstClr>
                          </a:solidFill>
                          <a:latin typeface="Calibri" panose="020F0502020204030204"/>
                        </a:rPr>
                        <a:t>La parte migliore dei nuovi dispositivi è che i tuoi dipendenti possono lavorare in multitasking </a:t>
                      </a:r>
                      <a:r>
                        <a:rPr lang="it-IT" sz="1000" dirty="0" smtClean="0">
                          <a:solidFill>
                            <a:prstClr val="black">
                              <a:lumMod val="65000"/>
                              <a:lumOff val="35000"/>
                            </a:prstClr>
                          </a:solidFill>
                          <a:latin typeface="Calibri" panose="020F0502020204030204"/>
                        </a:rPr>
                        <a:t/>
                      </a:r>
                      <a:br>
                        <a:rPr lang="it-IT" sz="1000" dirty="0" smtClean="0">
                          <a:solidFill>
                            <a:prstClr val="black">
                              <a:lumMod val="65000"/>
                              <a:lumOff val="35000"/>
                            </a:prstClr>
                          </a:solidFill>
                          <a:latin typeface="Calibri" panose="020F0502020204030204"/>
                        </a:rPr>
                      </a:br>
                      <a:r>
                        <a:rPr lang="it-IT" sz="1000" dirty="0" smtClean="0">
                          <a:solidFill>
                            <a:prstClr val="black">
                              <a:lumMod val="65000"/>
                              <a:lumOff val="35000"/>
                            </a:prstClr>
                          </a:solidFill>
                          <a:latin typeface="Calibri" panose="020F0502020204030204"/>
                        </a:rPr>
                        <a:t>in </a:t>
                      </a:r>
                      <a:r>
                        <a:rPr lang="it-IT" sz="1000" dirty="0">
                          <a:solidFill>
                            <a:prstClr val="black">
                              <a:lumMod val="65000"/>
                              <a:lumOff val="35000"/>
                            </a:prstClr>
                          </a:solidFill>
                          <a:latin typeface="Calibri" panose="020F0502020204030204"/>
                        </a:rPr>
                        <a:t>maniera avanzata. Riusciranno a garantire una funzionalità </a:t>
                      </a:r>
                      <a:r>
                        <a:rPr lang="it-IT" sz="1000" b="1" dirty="0">
                          <a:solidFill>
                            <a:prstClr val="black">
                              <a:lumMod val="65000"/>
                              <a:lumOff val="35000"/>
                            </a:prstClr>
                          </a:solidFill>
                          <a:latin typeface="Calibri" panose="020F0502020204030204"/>
                        </a:rPr>
                        <a:t>multitasking 2,1 volte più veloce </a:t>
                      </a:r>
                      <a:r>
                        <a:rPr lang="it-IT" sz="1000" dirty="0">
                          <a:solidFill>
                            <a:prstClr val="black">
                              <a:lumMod val="65000"/>
                              <a:lumOff val="35000"/>
                            </a:prstClr>
                          </a:solidFill>
                          <a:latin typeface="Calibri" panose="020F0502020204030204"/>
                        </a:rPr>
                        <a:t>rispetto a un PC di quattro </a:t>
                      </a:r>
                      <a:r>
                        <a:rPr lang="it-IT" sz="1000" dirty="0" smtClean="0">
                          <a:solidFill>
                            <a:prstClr val="black">
                              <a:lumMod val="65000"/>
                              <a:lumOff val="35000"/>
                            </a:prstClr>
                          </a:solidFill>
                          <a:latin typeface="Calibri" panose="020F0502020204030204"/>
                        </a:rPr>
                        <a:t>anni.</a:t>
                      </a:r>
                      <a:r>
                        <a:rPr lang="it-IT" sz="1000" baseline="30000" dirty="0" smtClean="0">
                          <a:solidFill>
                            <a:prstClr val="black">
                              <a:lumMod val="65000"/>
                              <a:lumOff val="35000"/>
                            </a:prstClr>
                          </a:solidFill>
                          <a:latin typeface="Calibri" panose="020F0502020204030204"/>
                        </a:rPr>
                        <a:t>6</a:t>
                      </a:r>
                      <a:r>
                        <a:rPr lang="it-IT" sz="1000" baseline="30000" dirty="0">
                          <a:solidFill>
                            <a:prstClr val="black">
                              <a:lumMod val="65000"/>
                              <a:lumOff val="35000"/>
                            </a:prstClr>
                          </a:solidFill>
                          <a:latin typeface="Calibri" panose="020F0502020204030204"/>
                        </a:rPr>
                        <a:t>, 7, 8</a:t>
                      </a:r>
                    </a:p>
                    <a:p>
                      <a:pPr marL="0" marR="0" lvl="0" indent="0" algn="l" defTabSz="519439" rtl="0" eaLnBrk="1" fontAlgn="auto" latinLnBrk="0" hangingPunct="1">
                        <a:lnSpc>
                          <a:spcPct val="90000"/>
                        </a:lnSpc>
                        <a:spcBef>
                          <a:spcPts val="0"/>
                        </a:spcBef>
                        <a:spcAft>
                          <a:spcPts val="0"/>
                        </a:spcAft>
                        <a:buClrTx/>
                        <a:buSzTx/>
                        <a:buFontTx/>
                        <a:buNone/>
                        <a:tabLst/>
                        <a:defRPr/>
                      </a:pPr>
                      <a:r>
                        <a:rPr lang="it-IT" sz="800" dirty="0">
                          <a:solidFill>
                            <a:prstClr val="black">
                              <a:lumMod val="65000"/>
                              <a:lumOff val="35000"/>
                            </a:prstClr>
                          </a:solidFill>
                          <a:latin typeface="Calibri" panose="020F0502020204030204"/>
                        </a:rPr>
                        <a:t> </a:t>
                      </a:r>
                    </a:p>
                    <a:p>
                      <a:pPr marL="0" marR="0" lvl="0" indent="0" algn="l" defTabSz="519439" rtl="0" eaLnBrk="1" fontAlgn="auto" latinLnBrk="0" hangingPunct="1">
                        <a:lnSpc>
                          <a:spcPct val="90000"/>
                        </a:lnSpc>
                        <a:spcBef>
                          <a:spcPts val="0"/>
                        </a:spcBef>
                        <a:spcAft>
                          <a:spcPts val="0"/>
                        </a:spcAft>
                        <a:buClrTx/>
                        <a:buSzTx/>
                        <a:buFontTx/>
                        <a:buNone/>
                        <a:tabLst/>
                        <a:defRPr/>
                      </a:pPr>
                      <a:r>
                        <a:rPr lang="it-IT" sz="1000" b="1" dirty="0">
                          <a:solidFill>
                            <a:prstClr val="black">
                              <a:lumMod val="65000"/>
                              <a:lumOff val="35000"/>
                            </a:prstClr>
                          </a:solidFill>
                          <a:latin typeface="Calibri" panose="020F0502020204030204"/>
                        </a:rPr>
                        <a:t>Un desktop moderno in esecuzione su un nuovo dispositivo ha prestazioni migliorate dell'80% rispetto a Windows in esecuzione su un computer portatile di 4 anni</a:t>
                      </a:r>
                      <a:r>
                        <a:rPr lang="it-IT" sz="1000" dirty="0">
                          <a:solidFill>
                            <a:prstClr val="black">
                              <a:lumMod val="65000"/>
                              <a:lumOff val="35000"/>
                            </a:prstClr>
                          </a:solidFill>
                          <a:latin typeface="Calibri" panose="020F0502020204030204"/>
                        </a:rPr>
                        <a:t>.</a:t>
                      </a:r>
                      <a:r>
                        <a:rPr lang="it-IT" sz="1000" baseline="30000" dirty="0">
                          <a:solidFill>
                            <a:prstClr val="black">
                              <a:lumMod val="65000"/>
                              <a:lumOff val="35000"/>
                            </a:prstClr>
                          </a:solidFill>
                          <a:latin typeface="Calibri" panose="020F0502020204030204"/>
                        </a:rPr>
                        <a:t>7, 8, 9 </a:t>
                      </a:r>
                      <a:r>
                        <a:rPr lang="it-IT" sz="1000" dirty="0">
                          <a:solidFill>
                            <a:prstClr val="black">
                              <a:lumMod val="65000"/>
                              <a:lumOff val="35000"/>
                            </a:prstClr>
                          </a:solidFill>
                          <a:latin typeface="Calibri" panose="020F0502020204030204"/>
                        </a:rPr>
                        <a:t>Inoltre, se devi far riparare PC obsoleti, potresti perdere 48 ore lavorative dei dipendenti per ogni </a:t>
                      </a:r>
                      <a:r>
                        <a:rPr lang="it-IT" sz="1000" dirty="0" smtClean="0">
                          <a:solidFill>
                            <a:prstClr val="black">
                              <a:lumMod val="65000"/>
                              <a:lumOff val="35000"/>
                            </a:prstClr>
                          </a:solidFill>
                          <a:latin typeface="Calibri" panose="020F0502020204030204"/>
                        </a:rPr>
                        <a:t>PC.</a:t>
                      </a:r>
                      <a:r>
                        <a:rPr lang="it-IT" sz="1000" baseline="30000" dirty="0" smtClean="0">
                          <a:solidFill>
                            <a:prstClr val="black">
                              <a:lumMod val="65000"/>
                              <a:lumOff val="35000"/>
                            </a:prstClr>
                          </a:solidFill>
                          <a:latin typeface="Calibri" panose="020F0502020204030204"/>
                        </a:rPr>
                        <a:t>4</a:t>
                      </a:r>
                      <a:endParaRPr lang="it-IT" sz="1000" baseline="30000" dirty="0">
                        <a:solidFill>
                          <a:prstClr val="black">
                            <a:lumMod val="65000"/>
                            <a:lumOff val="35000"/>
                          </a:prstClr>
                        </a:solidFill>
                        <a:latin typeface="Calibri" panose="020F050202020403020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8D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86844333"/>
                  </a:ext>
                </a:extLst>
              </a:tr>
            </a:tbl>
          </a:graphicData>
        </a:graphic>
      </p:graphicFrame>
      <p:sp>
        <p:nvSpPr>
          <p:cNvPr id="52" name="TextBox 51">
            <a:extLst>
              <a:ext uri="{FF2B5EF4-FFF2-40B4-BE49-F238E27FC236}">
                <a16:creationId xmlns:a16="http://schemas.microsoft.com/office/drawing/2014/main" xmlns="" id="{C610AABD-F01F-420E-9F40-EB0084BF6BF5}"/>
              </a:ext>
            </a:extLst>
          </p:cNvPr>
          <p:cNvSpPr txBox="1"/>
          <p:nvPr/>
        </p:nvSpPr>
        <p:spPr>
          <a:xfrm>
            <a:off x="332158" y="6551734"/>
            <a:ext cx="7217992" cy="2354491"/>
          </a:xfrm>
          <a:prstGeom prst="rect">
            <a:avLst/>
          </a:prstGeom>
          <a:noFill/>
        </p:spPr>
        <p:txBody>
          <a:bodyPr wrap="square" rtlCol="0">
            <a:spAutoFit/>
          </a:bodyPr>
          <a:lstStyle/>
          <a:p>
            <a:r>
              <a:rPr lang="it-IT" sz="700" dirty="0">
                <a:solidFill>
                  <a:schemeClr val="tx1">
                    <a:lumMod val="60000"/>
                    <a:lumOff val="40000"/>
                  </a:schemeClr>
                </a:solidFill>
              </a:rPr>
              <a:t>Small business is being used as defined in Levelling the trading field for SMEs (Le piccole imprese vengono utilizzate come riferimenti nel livellamento del settore commerciale </a:t>
            </a:r>
            <a:r>
              <a:rPr lang="it-IT" sz="700" dirty="0" smtClean="0">
                <a:solidFill>
                  <a:schemeClr val="tx1">
                    <a:lumMod val="60000"/>
                    <a:lumOff val="40000"/>
                  </a:schemeClr>
                </a:solidFill>
              </a:rPr>
              <a:t/>
            </a:r>
            <a:br>
              <a:rPr lang="it-IT" sz="700" dirty="0" smtClean="0">
                <a:solidFill>
                  <a:schemeClr val="tx1">
                    <a:lumMod val="60000"/>
                    <a:lumOff val="40000"/>
                  </a:schemeClr>
                </a:solidFill>
              </a:rPr>
            </a:br>
            <a:r>
              <a:rPr lang="it-IT" sz="700" dirty="0" smtClean="0">
                <a:solidFill>
                  <a:schemeClr val="tx1">
                    <a:lumMod val="60000"/>
                    <a:lumOff val="40000"/>
                  </a:schemeClr>
                </a:solidFill>
              </a:rPr>
              <a:t>per </a:t>
            </a:r>
            <a:r>
              <a:rPr lang="it-IT" sz="700" dirty="0">
                <a:solidFill>
                  <a:schemeClr val="tx1">
                    <a:lumMod val="60000"/>
                    <a:lumOff val="40000"/>
                  </a:schemeClr>
                </a:solidFill>
              </a:rPr>
              <a:t>le PMI), World Trade Report 2016. ²Ponemon; 2016 State of Cybersecurity in SMB (USA); Canadian Chamber of Commerce, An Analysis of the Adoption of Internet-based Technology (Un'analisi sull'adozione della tecnologia basata su internet), febbraio 2017.³ Small Biz Daily: 10 Small Business Trends 2018. ⁴SMB PC Study, Techaisle, 2018". ⁵Requisiti hardware/software; la disponibilità della funzionalità può variare. Connessione Internet necessaria. Per verificare la compatibilità e ottenere ulteriori importanti informazioni sull'installazione, visita il sito Web del produttore del tuo dispositivo e la pagina www.windows.com/windows10specs. Ulteriori requisiti potrebbero essere applicati in futuro per </a:t>
            </a:r>
            <a:r>
              <a:rPr lang="it-IT" sz="700" dirty="0" smtClean="0">
                <a:solidFill>
                  <a:schemeClr val="tx1">
                    <a:lumMod val="60000"/>
                    <a:lumOff val="40000"/>
                  </a:schemeClr>
                </a:solidFill>
              </a:rPr>
              <a:t/>
            </a:r>
            <a:br>
              <a:rPr lang="it-IT" sz="700" dirty="0" smtClean="0">
                <a:solidFill>
                  <a:schemeClr val="tx1">
                    <a:lumMod val="60000"/>
                    <a:lumOff val="40000"/>
                  </a:schemeClr>
                </a:solidFill>
              </a:rPr>
            </a:br>
            <a:r>
              <a:rPr lang="it-IT" sz="700" dirty="0" smtClean="0">
                <a:solidFill>
                  <a:schemeClr val="tx1">
                    <a:lumMod val="60000"/>
                    <a:lumOff val="40000"/>
                  </a:schemeClr>
                </a:solidFill>
              </a:rPr>
              <a:t>gli </a:t>
            </a:r>
            <a:r>
              <a:rPr lang="it-IT" sz="700" dirty="0">
                <a:solidFill>
                  <a:schemeClr val="tx1">
                    <a:lumMod val="60000"/>
                    <a:lumOff val="40000"/>
                  </a:schemeClr>
                </a:solidFill>
              </a:rPr>
              <a:t>aggiornamenti. ⁶Slack è aperto in background mentre una presentazione Microsoft PowerPoint in formato .ppt da 2,28 MB viene esportata come presentazione video in formato .mp4 da 1920x1080 H. 264. Durante la creazione della presentazione video: 1) un documento Microsoft Word in formato .docx da 844 pagine e 6,49 MB di grandezza viene convertito in un file PDF da 7,98 MB e 2) un foglio di calcolo Microsoft Excel abilitato per macro da 70,4 MB in formato .xlsm viene ricalcolato. ⁷NUOVE CONFIGURAZIONI AGGIORNATE: Intel® Core™ i7-8650U (piattaforma di riferimento Intel), 15W, 4C8T, Turbo fino a 4,2 GHz, memoria: 2x4GB DDR4-2400, archiviazione: Intel® 6000p SSD, grafica: Intel (R) UHD Graphics 620, versione BIOS 117,07 con MCU 0x84, SO: Windows* 10 (versione 10.0.16299.192). DI 4 ANNI: Intel® Core™ i7-4600U (piattaforma di riferimento Intel), 15W, 2C4T, Turbo fino a 3,3 GHz, memoria: 2x4GB DDR3-1600, archiviazione: Intel 540s SSD, grafica: Intel (R) HD Graphics 4400, BIOS versione 139 con MCU 0x23, SO: Windows* 10 (versione 10.0.16299.192). ⁸I software e carichi di lavoro utilizzati nei test delle prestazioni potrebbero essere stati ottimizzati per le prestazioni solo sui microprocessori Intel. I test delle prestazioni, come SYSmark e MobileMark, vengono valutati utilizzando sistemi informatici, componenti, software, operazioni e funzioni specifici. Qualsiasi modifica a uno qualsiasi di questi fattori può causare una variazione dei risultati. Si consiglia di consultare altre informazioni e test di prestazioni per poter valutare in maniera adeguata gli acquisti contemplati, comprese le prestazioni del prodotto interessato combinato con altri prodotti. Per informazioni più complete visitare www.intel.com/benchmarks. I risultati del benchmark riportati precedentemente potrebbero dover essere rivisti quando verranno effettuati ulteriori test. I risultati dipendono dalle configurazioni di piattaforma e dai </a:t>
            </a:r>
            <a:r>
              <a:rPr lang="it-IT" sz="700" dirty="0" smtClean="0">
                <a:solidFill>
                  <a:schemeClr val="tx1">
                    <a:lumMod val="60000"/>
                    <a:lumOff val="40000"/>
                  </a:schemeClr>
                </a:solidFill>
              </a:rPr>
              <a:t/>
            </a:r>
            <a:br>
              <a:rPr lang="it-IT" sz="700" dirty="0" smtClean="0">
                <a:solidFill>
                  <a:schemeClr val="tx1">
                    <a:lumMod val="60000"/>
                    <a:lumOff val="40000"/>
                  </a:schemeClr>
                </a:solidFill>
              </a:rPr>
            </a:br>
            <a:r>
              <a:rPr lang="it-IT" sz="700" dirty="0" smtClean="0">
                <a:solidFill>
                  <a:schemeClr val="tx1">
                    <a:lumMod val="60000"/>
                    <a:lumOff val="40000"/>
                  </a:schemeClr>
                </a:solidFill>
              </a:rPr>
              <a:t>carichi </a:t>
            </a:r>
            <a:r>
              <a:rPr lang="it-IT" sz="700" dirty="0">
                <a:solidFill>
                  <a:schemeClr val="tx1">
                    <a:lumMod val="60000"/>
                    <a:lumOff val="40000"/>
                  </a:schemeClr>
                </a:solidFill>
              </a:rPr>
              <a:t>di lavoro specifici utilizzati nel test e potrebbero non essere applicabili a componenti, sistemi informatici o carichi di lavoro di determinati utenti. I risultati non sono necessariamente rappresentativi di altri benchmark e altri risultati del benchmark potrebbero mostrare un impatto maggiore o minore rispetto alle attenuazioni. ⁹SYSmark* 2014 </a:t>
            </a:r>
            <a:r>
              <a:rPr lang="it-IT" sz="700" dirty="0" smtClean="0">
                <a:solidFill>
                  <a:schemeClr val="tx1">
                    <a:lumMod val="60000"/>
                    <a:lumOff val="40000"/>
                  </a:schemeClr>
                </a:solidFill>
              </a:rPr>
              <a:t/>
            </a:r>
            <a:br>
              <a:rPr lang="it-IT" sz="700" dirty="0" smtClean="0">
                <a:solidFill>
                  <a:schemeClr val="tx1">
                    <a:lumMod val="60000"/>
                    <a:lumOff val="40000"/>
                  </a:schemeClr>
                </a:solidFill>
              </a:rPr>
            </a:br>
            <a:r>
              <a:rPr lang="it-IT" sz="700" dirty="0" smtClean="0">
                <a:solidFill>
                  <a:schemeClr val="tx1">
                    <a:lumMod val="60000"/>
                    <a:lumOff val="40000"/>
                  </a:schemeClr>
                </a:solidFill>
              </a:rPr>
              <a:t>SE </a:t>
            </a:r>
            <a:r>
              <a:rPr lang="it-IT" sz="700" dirty="0">
                <a:solidFill>
                  <a:schemeClr val="tx1">
                    <a:lumMod val="60000"/>
                    <a:lumOff val="40000"/>
                  </a:schemeClr>
                </a:solidFill>
              </a:rPr>
              <a:t>è un benchmark del consorzio BAPCo* che misura le prestazioni delle piattaforme Windows*. SYSmark 2014 SE testa quattro scenari di utilizzo: Produttività Office, creazione </a:t>
            </a:r>
            <a:r>
              <a:rPr lang="it-IT" sz="700" dirty="0" smtClean="0">
                <a:solidFill>
                  <a:schemeClr val="tx1">
                    <a:lumMod val="60000"/>
                    <a:lumOff val="40000"/>
                  </a:schemeClr>
                </a:solidFill>
              </a:rPr>
              <a:t/>
            </a:r>
            <a:br>
              <a:rPr lang="it-IT" sz="700" dirty="0" smtClean="0">
                <a:solidFill>
                  <a:schemeClr val="tx1">
                    <a:lumMod val="60000"/>
                    <a:lumOff val="40000"/>
                  </a:schemeClr>
                </a:solidFill>
              </a:rPr>
            </a:br>
            <a:r>
              <a:rPr lang="it-IT" sz="700" dirty="0" smtClean="0">
                <a:solidFill>
                  <a:schemeClr val="tx1">
                    <a:lumMod val="60000"/>
                    <a:lumOff val="40000"/>
                  </a:schemeClr>
                </a:solidFill>
              </a:rPr>
              <a:t>di </a:t>
            </a:r>
            <a:r>
              <a:rPr lang="it-IT" sz="700" dirty="0">
                <a:solidFill>
                  <a:schemeClr val="tx1">
                    <a:lumMod val="60000"/>
                    <a:lumOff val="40000"/>
                  </a:schemeClr>
                </a:solidFill>
              </a:rPr>
              <a:t>contenuti multimediali, analisi dati/finanziaria e reattività. SYSmark contiene applicazioni reali da fornitori di software indipendenti come Microsoft* e Adobe* </a:t>
            </a:r>
            <a:r>
              <a:rPr lang="it-IT" sz="700" baseline="30000" dirty="0">
                <a:solidFill>
                  <a:schemeClr val="tx1">
                    <a:lumMod val="60000"/>
                    <a:lumOff val="40000"/>
                  </a:schemeClr>
                </a:solidFill>
              </a:rPr>
              <a:t>10</a:t>
            </a:r>
            <a:r>
              <a:rPr lang="it-IT" sz="700" dirty="0">
                <a:solidFill>
                  <a:schemeClr val="tx1">
                    <a:lumMod val="60000"/>
                    <a:lumOff val="40000"/>
                  </a:schemeClr>
                </a:solidFill>
              </a:rPr>
              <a:t>Small Business Trends; Remote Working Policies Can Benefit Small Business (Le politiche di lavoro da remoto possono avvantaggiare le piccole imprese), 1 novembre 2017.</a:t>
            </a:r>
          </a:p>
        </p:txBody>
      </p:sp>
      <p:sp>
        <p:nvSpPr>
          <p:cNvPr id="65" name="Rectangle 64">
            <a:extLst>
              <a:ext uri="{FF2B5EF4-FFF2-40B4-BE49-F238E27FC236}">
                <a16:creationId xmlns:a16="http://schemas.microsoft.com/office/drawing/2014/main" xmlns="" id="{85F17777-410A-474C-951D-5D02EB5AE13F}"/>
              </a:ext>
            </a:extLst>
          </p:cNvPr>
          <p:cNvSpPr/>
          <p:nvPr/>
        </p:nvSpPr>
        <p:spPr bwMode="auto">
          <a:xfrm>
            <a:off x="381001" y="366659"/>
            <a:ext cx="7026952" cy="8617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1078150" fontAlgn="base">
              <a:spcBef>
                <a:spcPct val="0"/>
              </a:spcBef>
              <a:spcAft>
                <a:spcPct val="0"/>
              </a:spcAft>
              <a:defRPr/>
            </a:pPr>
            <a:r>
              <a:rPr lang="it-IT" sz="1600" b="1" dirty="0">
                <a:solidFill>
                  <a:srgbClr val="FFFFFF"/>
                </a:solidFill>
                <a:latin typeface="Segoe UI"/>
                <a:ea typeface="Segoe UI" pitchFamily="34" charset="0"/>
                <a:cs typeface="Segoe UI" pitchFamily="34" charset="0"/>
              </a:rPr>
              <a:t>Aiutare i clienti a superare le loro obiezioni nei confronti </a:t>
            </a:r>
            <a:r>
              <a:rPr lang="it-IT" sz="1600" b="1" dirty="0" smtClean="0">
                <a:solidFill>
                  <a:srgbClr val="FFFFFF"/>
                </a:solidFill>
                <a:latin typeface="Segoe UI"/>
                <a:ea typeface="Segoe UI" pitchFamily="34" charset="0"/>
                <a:cs typeface="Segoe UI" pitchFamily="34" charset="0"/>
              </a:rPr>
              <a:t/>
            </a:r>
            <a:br>
              <a:rPr lang="it-IT" sz="1600" b="1" dirty="0" smtClean="0">
                <a:solidFill>
                  <a:srgbClr val="FFFFFF"/>
                </a:solidFill>
                <a:latin typeface="Segoe UI"/>
                <a:ea typeface="Segoe UI" pitchFamily="34" charset="0"/>
                <a:cs typeface="Segoe UI" pitchFamily="34" charset="0"/>
              </a:rPr>
            </a:br>
            <a:r>
              <a:rPr lang="it-IT" sz="1600" b="1" dirty="0" smtClean="0">
                <a:solidFill>
                  <a:srgbClr val="FFFFFF"/>
                </a:solidFill>
                <a:latin typeface="Segoe UI"/>
                <a:ea typeface="Segoe UI" pitchFamily="34" charset="0"/>
                <a:cs typeface="Segoe UI" pitchFamily="34" charset="0"/>
              </a:rPr>
              <a:t>di </a:t>
            </a:r>
            <a:r>
              <a:rPr lang="it-IT" sz="1600" b="1" dirty="0">
                <a:solidFill>
                  <a:srgbClr val="FFFFFF"/>
                </a:solidFill>
                <a:latin typeface="Segoe UI"/>
                <a:ea typeface="Segoe UI" pitchFamily="34" charset="0"/>
                <a:cs typeface="Segoe UI" pitchFamily="34" charset="0"/>
              </a:rPr>
              <a:t>un desktop moderno. </a:t>
            </a:r>
          </a:p>
          <a:p>
            <a:pPr defTabSz="1078150" fontAlgn="base">
              <a:spcBef>
                <a:spcPct val="0"/>
              </a:spcBef>
              <a:spcAft>
                <a:spcPct val="0"/>
              </a:spcAft>
              <a:defRPr/>
            </a:pPr>
            <a:r>
              <a:rPr lang="it-IT" sz="1200" dirty="0">
                <a:solidFill>
                  <a:schemeClr val="bg1">
                    <a:alpha val="85000"/>
                  </a:schemeClr>
                </a:solidFill>
                <a:cs typeface="Segoe UI" pitchFamily="34" charset="0"/>
              </a:rPr>
              <a:t>È importante riconoscere le preoccupazioni dei nostri clienti come valide e lavorare con loro per </a:t>
            </a:r>
          </a:p>
          <a:p>
            <a:pPr defTabSz="1078150" fontAlgn="base">
              <a:spcBef>
                <a:spcPct val="0"/>
              </a:spcBef>
              <a:spcAft>
                <a:spcPct val="0"/>
              </a:spcAft>
              <a:defRPr/>
            </a:pPr>
            <a:r>
              <a:rPr lang="it-IT" sz="1200" dirty="0">
                <a:solidFill>
                  <a:schemeClr val="bg1">
                    <a:alpha val="85000"/>
                  </a:schemeClr>
                </a:solidFill>
                <a:cs typeface="Segoe UI" pitchFamily="34" charset="0"/>
              </a:rPr>
              <a:t>capire quali risorse dovranno determinare l'approccio migliore in futuro.</a:t>
            </a:r>
            <a:endParaRPr lang="en-US" sz="1200" dirty="0">
              <a:solidFill>
                <a:srgbClr val="FFFFFF"/>
              </a:solidFill>
              <a:latin typeface="Segoe UI"/>
              <a:ea typeface="Segoe UI" pitchFamily="34" charset="0"/>
              <a:cs typeface="Segoe UI"/>
            </a:endParaRPr>
          </a:p>
        </p:txBody>
      </p:sp>
      <p:sp>
        <p:nvSpPr>
          <p:cNvPr id="7" name="Footer Placeholder 2">
            <a:extLst>
              <a:ext uri="{FF2B5EF4-FFF2-40B4-BE49-F238E27FC236}">
                <a16:creationId xmlns:a16="http://schemas.microsoft.com/office/drawing/2014/main" xmlns="" id="{37B1FF44-2A36-4CA3-BC4A-8DA24165E0FB}"/>
              </a:ext>
            </a:extLst>
          </p:cNvPr>
          <p:cNvSpPr txBox="1">
            <a:spLocks/>
          </p:cNvSpPr>
          <p:nvPr/>
        </p:nvSpPr>
        <p:spPr>
          <a:xfrm>
            <a:off x="2051202" y="8912425"/>
            <a:ext cx="3694843" cy="138499"/>
          </a:xfrm>
          <a:prstGeom prst="rect">
            <a:avLst/>
          </a:prstGeom>
        </p:spPr>
        <p:txBody>
          <a:bodyPr wrap="square" lIns="0" tIns="0" rIns="91440" bIns="0">
            <a:spAutoFit/>
          </a:bodyPr>
          <a:lstStyle>
            <a:defPPr>
              <a:defRPr lang="en-US"/>
            </a:defPPr>
            <a:lvl1pPr marL="0" algn="l" defTabSz="939666" rtl="0" eaLnBrk="1" latinLnBrk="0" hangingPunct="1">
              <a:defRPr sz="800" kern="1200">
                <a:solidFill>
                  <a:schemeClr val="bg1">
                    <a:lumMod val="50000"/>
                  </a:schemeClr>
                </a:solidFill>
                <a:latin typeface="+mn-lt"/>
                <a:ea typeface="+mn-ea"/>
                <a:cs typeface="+mn-cs"/>
              </a:defRPr>
            </a:lvl1pPr>
            <a:lvl2pPr marL="469832" algn="l" defTabSz="939666" rtl="0" eaLnBrk="1" latinLnBrk="0" hangingPunct="1">
              <a:defRPr sz="1800" kern="1200">
                <a:solidFill>
                  <a:schemeClr val="tx1"/>
                </a:solidFill>
                <a:latin typeface="+mn-lt"/>
                <a:ea typeface="+mn-ea"/>
                <a:cs typeface="+mn-cs"/>
              </a:defRPr>
            </a:lvl2pPr>
            <a:lvl3pPr marL="939666" algn="l" defTabSz="939666" rtl="0" eaLnBrk="1" latinLnBrk="0" hangingPunct="1">
              <a:defRPr sz="1800" kern="1200">
                <a:solidFill>
                  <a:schemeClr val="tx1"/>
                </a:solidFill>
                <a:latin typeface="+mn-lt"/>
                <a:ea typeface="+mn-ea"/>
                <a:cs typeface="+mn-cs"/>
              </a:defRPr>
            </a:lvl3pPr>
            <a:lvl4pPr marL="1409498" algn="l" defTabSz="939666" rtl="0" eaLnBrk="1" latinLnBrk="0" hangingPunct="1">
              <a:defRPr sz="1800" kern="1200">
                <a:solidFill>
                  <a:schemeClr val="tx1"/>
                </a:solidFill>
                <a:latin typeface="+mn-lt"/>
                <a:ea typeface="+mn-ea"/>
                <a:cs typeface="+mn-cs"/>
              </a:defRPr>
            </a:lvl4pPr>
            <a:lvl5pPr marL="1879330" algn="l" defTabSz="939666" rtl="0" eaLnBrk="1" latinLnBrk="0" hangingPunct="1">
              <a:defRPr sz="1800" kern="1200">
                <a:solidFill>
                  <a:schemeClr val="tx1"/>
                </a:solidFill>
                <a:latin typeface="+mn-lt"/>
                <a:ea typeface="+mn-ea"/>
                <a:cs typeface="+mn-cs"/>
              </a:defRPr>
            </a:lvl5pPr>
            <a:lvl6pPr marL="2349164" algn="l" defTabSz="939666" rtl="0" eaLnBrk="1" latinLnBrk="0" hangingPunct="1">
              <a:defRPr sz="1800" kern="1200">
                <a:solidFill>
                  <a:schemeClr val="tx1"/>
                </a:solidFill>
                <a:latin typeface="+mn-lt"/>
                <a:ea typeface="+mn-ea"/>
                <a:cs typeface="+mn-cs"/>
              </a:defRPr>
            </a:lvl6pPr>
            <a:lvl7pPr marL="2818996" algn="l" defTabSz="939666" rtl="0" eaLnBrk="1" latinLnBrk="0" hangingPunct="1">
              <a:defRPr sz="1800" kern="1200">
                <a:solidFill>
                  <a:schemeClr val="tx1"/>
                </a:solidFill>
                <a:latin typeface="+mn-lt"/>
                <a:ea typeface="+mn-ea"/>
                <a:cs typeface="+mn-cs"/>
              </a:defRPr>
            </a:lvl7pPr>
            <a:lvl8pPr marL="3288829" algn="l" defTabSz="939666" rtl="0" eaLnBrk="1" latinLnBrk="0" hangingPunct="1">
              <a:defRPr sz="1800" kern="1200">
                <a:solidFill>
                  <a:schemeClr val="tx1"/>
                </a:solidFill>
                <a:latin typeface="+mn-lt"/>
                <a:ea typeface="+mn-ea"/>
                <a:cs typeface="+mn-cs"/>
              </a:defRPr>
            </a:lvl8pPr>
            <a:lvl9pPr marL="3758662" algn="l" defTabSz="939666" rtl="0" eaLnBrk="1" latinLnBrk="0" hangingPunct="1">
              <a:defRPr sz="1800" kern="1200">
                <a:solidFill>
                  <a:schemeClr val="tx1"/>
                </a:solidFill>
                <a:latin typeface="+mn-lt"/>
                <a:ea typeface="+mn-ea"/>
                <a:cs typeface="+mn-cs"/>
              </a:defRPr>
            </a:lvl9pPr>
          </a:lstStyle>
          <a:p>
            <a:r>
              <a:rPr lang="it-IT" sz="900" dirty="0">
                <a:solidFill>
                  <a:schemeClr val="tx1">
                    <a:lumMod val="90000"/>
                    <a:lumOff val="10000"/>
                  </a:schemeClr>
                </a:solidFill>
              </a:rPr>
              <a:t>Microsoft - Informazioni riservate | Solo per uso interno e per i partner.</a:t>
            </a:r>
          </a:p>
        </p:txBody>
      </p:sp>
    </p:spTree>
    <p:extLst>
      <p:ext uri="{BB962C8B-B14F-4D97-AF65-F5344CB8AC3E}">
        <p14:creationId xmlns:p14="http://schemas.microsoft.com/office/powerpoint/2010/main" val="106580623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kfdbewSvEGWvfi68mRwVg"/>
</p:tagLst>
</file>

<file path=ppt/theme/theme1.xml><?xml version="1.0" encoding="utf-8"?>
<a:theme xmlns:a="http://schemas.openxmlformats.org/drawingml/2006/main" name="12_Windows 10 Brand Template 16x9">
  <a:themeElements>
    <a:clrScheme name="Custom 64">
      <a:dk1>
        <a:srgbClr val="646464"/>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0059A1"/>
      </a:hlink>
      <a:folHlink>
        <a:srgbClr val="0059A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FD425C35-B058-4CFD-9184-11AE0751879F}" vid="{C12E7965-FA63-4980-B27D-8E088AD585E5}"/>
    </a:ext>
  </a:extLst>
</a:theme>
</file>

<file path=ppt/theme/theme2.xml><?xml version="1.0" encoding="utf-8"?>
<a:theme xmlns:a="http://schemas.openxmlformats.org/drawingml/2006/main" name="12_Office 365 PPT Template - 2017">
  <a:themeElements>
    <a:clrScheme name="Custom 75">
      <a:dk1>
        <a:srgbClr val="2F2F2F"/>
      </a:dk1>
      <a:lt1>
        <a:srgbClr val="E6E6E6"/>
      </a:lt1>
      <a:dk2>
        <a:srgbClr val="2F2F2F"/>
      </a:dk2>
      <a:lt2>
        <a:srgbClr val="FFFFFF"/>
      </a:lt2>
      <a:accent1>
        <a:srgbClr val="0078D7"/>
      </a:accent1>
      <a:accent2>
        <a:srgbClr val="2F2F2F"/>
      </a:accent2>
      <a:accent3>
        <a:srgbClr val="D2D2D2"/>
      </a:accent3>
      <a:accent4>
        <a:srgbClr val="E6E6E6"/>
      </a:accent4>
      <a:accent5>
        <a:srgbClr val="2F2F2F"/>
      </a:accent5>
      <a:accent6>
        <a:srgbClr val="D2D2D2"/>
      </a:accent6>
      <a:hlink>
        <a:srgbClr val="0078D7"/>
      </a:hlink>
      <a:folHlink>
        <a:srgbClr val="0078D7"/>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gnite_FY18_Windows 10 S_v1_15Sept2017" id="{05E2A9AA-32EA-4663-A8DC-52176607CBCF}" vid="{63D085AE-F9AA-4B11-84A5-F7A6C20B7E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c0038cac-972e-4262-9dc6-a53ba4ce711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MSG KM Open Document" ma:contentTypeID="0x0101000E4CB7077FEE4FF7AE86D4A500EEC780030016C849C62B10EB41ACA8C7EEDEF40BB200163887025105364D8153C6080327FC09" ma:contentTypeVersion="32" ma:contentTypeDescription="" ma:contentTypeScope="" ma:versionID="62f75c939e5150c0385ec15b851990d5">
  <xsd:schema xmlns:xsd="http://www.w3.org/2001/XMLSchema" xmlns:xs="http://www.w3.org/2001/XMLSchema" xmlns:p="http://schemas.microsoft.com/office/2006/metadata/properties" xmlns:ns1="http://schemas.microsoft.com/sharepoint/v3" xmlns:ns2="230e9df3-be65-4c73-a93b-d1236ebd677e" xmlns:ns3="230E9DF3-BE65-4C73-A93B-D1236EBD677E" xmlns:ns4="b618e6b4-47fe-42e5-aeb1-b3107e5af189" targetNamespace="http://schemas.microsoft.com/office/2006/metadata/properties" ma:root="true" ma:fieldsID="746061f7daa27423bcd9bc9d3b1bedd6" ns1:_="" ns2:_="" ns3:_="" ns4:_="">
    <xsd:import namespace="http://schemas.microsoft.com/sharepoint/v3"/>
    <xsd:import namespace="230e9df3-be65-4c73-a93b-d1236ebd677e"/>
    <xsd:import namespace="230E9DF3-BE65-4C73-A93B-D1236EBD677E"/>
    <xsd:import namespace="b618e6b4-47fe-42e5-aeb1-b3107e5af189"/>
    <xsd:element name="properties">
      <xsd:complexType>
        <xsd:sequence>
          <xsd:element name="documentManagement">
            <xsd:complexType>
              <xsd:all>
                <xsd:element ref="ns1:RoutingRuleDescription" minOccurs="0"/>
                <xsd:element ref="ns2:DocumentDescription" minOccurs="0"/>
                <xsd:element ref="ns2:Owner" minOccurs="0"/>
                <xsd:element ref="ns3:PublishDate" minOccurs="0"/>
                <xsd:element ref="ns1:PublishingPageContent" minOccurs="0"/>
                <xsd:element ref="ns2:Thumbnail1" minOccurs="0"/>
                <xsd:element ref="ns1:PublishingExpirationDate" minOccurs="0"/>
                <xsd:element ref="ns3:ApplyWorkflowRules" minOccurs="0"/>
                <xsd:element ref="ns2:ContentID" minOccurs="0"/>
                <xsd:element ref="ns2:Blog_x0020_Name" minOccurs="0"/>
                <xsd:element ref="ns2:Coowner" minOccurs="0"/>
                <xsd:element ref="ns1:AverageRating" minOccurs="0"/>
                <xsd:element ref="ns1:RatingCount" minOccurs="0"/>
                <xsd:element ref="ns2:FolderExtensions" minOccurs="0"/>
                <xsd:element ref="ns2:ParentID1" minOccurs="0"/>
                <xsd:element ref="ns2:GenericText2" minOccurs="0"/>
                <xsd:element ref="ns2:GenericHTML1" minOccurs="0"/>
                <xsd:element ref="ns2:od9986d31974458fb3007746ec0bce5f" minOccurs="0"/>
                <xsd:element ref="ns2:k21a64daf20d4502b2796a1c6b8ce6c8" minOccurs="0"/>
                <xsd:element ref="ns2:ef109fd36bcf4bcd9dd945731030600b" minOccurs="0"/>
                <xsd:element ref="ns2:hd9637eefc984b85b6097c6374e15725" minOccurs="0"/>
                <xsd:element ref="ns2:ga0c0bf70a6644469c61b3efa7025301" minOccurs="0"/>
                <xsd:element ref="ns2:i1b478372f814787abd313030b81fcb2" minOccurs="0"/>
                <xsd:element ref="ns2:i0d941ee1e744ffea7aeee9924c91cbb" minOccurs="0"/>
                <xsd:element ref="ns2:m6d26e40ac264097a006193f92232ece" minOccurs="0"/>
                <xsd:element ref="ns2:kf34bcdc8fc34e479d3f94c6210e8e27" minOccurs="0"/>
                <xsd:element ref="ns2:mb88723863e1404388ba3733387d48df" minOccurs="0"/>
                <xsd:element ref="ns2:TaxCatchAll" minOccurs="0"/>
                <xsd:element ref="ns2:k20e0dfa74bf4e44818db03027b0ccd8" minOccurs="0"/>
                <xsd:element ref="ns2:l3c3ea61849e4288a8acc49bb5388e8c" minOccurs="0"/>
                <xsd:element ref="ns2:ec5b2ad5c27b45fb8a00a1f27c7ce1ae" minOccurs="0"/>
                <xsd:element ref="ns2:TaxCatchAllLabel" minOccurs="0"/>
                <xsd:element ref="ns2:b60f8d2dbb984f349d80d8196897f4d3" minOccurs="0"/>
                <xsd:element ref="ns2:TaxKeywordTaxHTField" minOccurs="0"/>
                <xsd:element ref="ns2:m6c7b4717b6346e6a075a59dd47eac69" minOccurs="0"/>
                <xsd:element ref="ns2:ConfidentialityTaxHTField0" minOccurs="0"/>
                <xsd:element ref="ns2:b4224c12c78d42ea9b214de0badf8358" minOccurs="0"/>
                <xsd:element ref="ns2:_dlc_DocId" minOccurs="0"/>
                <xsd:element ref="ns2:_dlc_DocIdPersistId" minOccurs="0"/>
                <xsd:element ref="ns2:eb54ac91059940029a3cc8a4ff5af673" minOccurs="0"/>
                <xsd:element ref="ns2:_dlc_DocIdUrl" minOccurs="0"/>
                <xsd:element ref="ns1:ReportOwner" minOccurs="0"/>
                <xsd:element ref="ns2:bf80e81150e248c48aa8cffdf0021a1f"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hidden="true"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AverageRating" ma:index="28"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ReportOwner" ma:index="70"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5" nillable="true" ma:displayName="Content ID" ma:indexed="true" ma:internalName="ContentID" ma:readOnly="false">
      <xsd:simpleType>
        <xsd:restriction base="dms:Text">
          <xsd:maxLength value="255"/>
        </xsd:restriction>
      </xsd:simpleType>
    </xsd:element>
    <xsd:element name="Blog_x0020_Name" ma:index="16" nillable="true" ma:displayName="Blog Name" ma:description="Title of an Infopedia Blog" ma:internalName="Blog_x0020_Name">
      <xsd:simpleType>
        <xsd:restriction base="dms:Text">
          <xsd:maxLength value="255"/>
        </xsd:restriction>
      </xsd:simpleType>
    </xsd:element>
    <xsd:element name="Coowner" ma:index="22"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olderExtensions" ma:index="35" nillable="true" ma:displayName="Folder Extensions" ma:description="On-DocSet sub folder to support inactive documents views." ma:internalName="FolderExtensions">
      <xsd:simpleType>
        <xsd:restriction base="dms:Unknown"/>
      </xsd:simpleType>
    </xsd:element>
    <xsd:element name="ParentID1" ma:index="36" nillable="true" ma:displayName="ParentID" ma:description="Used to maintain the parent-child relationship within Document Set and Documents" ma:indexed="true" ma:internalName="ParentID1">
      <xsd:simpleType>
        <xsd:restriction base="dms:Text">
          <xsd:maxLength value="255"/>
        </xsd:restriction>
      </xsd:simpleType>
    </xsd:element>
    <xsd:element name="GenericText2" ma:index="38" nillable="true" ma:displayName="GenericText2" ma:description="Generic field for future features in implementation" ma:indexed="true" ma:internalName="GenericText2">
      <xsd:simpleType>
        <xsd:restriction base="dms:Text">
          <xsd:maxLength value="255"/>
        </xsd:restriction>
      </xsd:simpleType>
    </xsd:element>
    <xsd:element name="GenericHTML1" ma:index="39" nillable="true" ma:displayName="GenericHTML1" ma:description="Generic field for future features in implementation" ma:internalName="GenericHTML1">
      <xsd:simpleType>
        <xsd:restriction base="dms:Unknown"/>
      </xsd:simpleType>
    </xsd:element>
    <xsd:element name="od9986d31974458fb3007746ec0bce5f" ma:index="40"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k21a64daf20d4502b2796a1c6b8ce6c8" ma:index="41"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3"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hd9637eefc984b85b6097c6374e15725" ma:index="44"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ga0c0bf70a6644469c61b3efa7025301" ma:index="45" nillable="true" ma:taxonomy="true" ma:internalName="ga0c0bf70a6644469c61b3efa7025301" ma:taxonomyFieldName="ExperienceContentType" ma:displayName="Experience Content Type" ma:default="" ma:fieldId="{0a0c0bf7-0a66-4446-9c61-b3efa7025301}" ma:sspId="e385fb40-52d4-4fae-9c5b-3e8ff8a5878e" ma:termSetId="5ebd4bde-7300-4f6f-8671-0d8e806c9260" ma:anchorId="f79c226e-0a27-41a1-99b5-91ff9ea65615"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i0d941ee1e744ffea7aeee9924c91cbb" ma:index="49"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m6d26e40ac264097a006193f92232ece" ma:index="50"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kf34bcdc8fc34e479d3f94c6210e8e27" ma:index="51"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mb88723863e1404388ba3733387d48df" ma:index="53"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TaxCatchAll" ma:index="54" nillable="true" ma:displayName="Taxonomy Catch All Column" ma:description="" ma:hidden="true" ma:list="{79eb6d77-6000-4a3e-94a1-02065c4843b2}" ma:internalName="TaxCatchAll" ma:showField="CatchAllData"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k20e0dfa74bf4e44818db03027b0ccd8" ma:index="55"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3c3ea61849e4288a8acc49bb5388e8c" ma:index="57"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ec5b2ad5c27b45fb8a00a1f27c7ce1ae" ma:index="59"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TaxCatchAllLabel" ma:index="60" nillable="true" ma:displayName="Taxonomy Catch All Column1" ma:description="" ma:hidden="true" ma:list="{79eb6d77-6000-4a3e-94a1-02065c4843b2}" ma:internalName="TaxCatchAllLabel" ma:readOnly="true" ma:showField="CatchAllDataLabel"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b60f8d2dbb984f349d80d8196897f4d3" ma:index="61"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TaxKeywordTaxHTField" ma:index="62"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m6c7b4717b6346e6a075a59dd47eac69" ma:index="63"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ConfidentialityTaxHTField0" ma:index="64" ma:taxonomy="true" ma:internalName="ConfidentialityTaxHTField0" ma:taxonomyFieldName="Confidentiality" ma:displayName="Maximum Reach" ma:default="5;#internal users|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4224c12c78d42ea9b214de0badf8358" ma:index="65" nillable="true" ma:taxonomy="true" ma:internalName="b4224c12c78d42ea9b214de0badf8358" ma:taxonomyFieldName="EnterpriseDomainTags" ma:displayName="SMSG Extended 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66" nillable="true" ma:displayName="Document ID Value" ma:description="The value of the document ID assigned to this item." ma:internalName="_dlc_DocId" ma:readOnly="true">
      <xsd:simpleType>
        <xsd:restriction base="dms:Text"/>
      </xsd:simpleType>
    </xsd:element>
    <xsd:element name="_dlc_DocIdPersistId" ma:index="67" nillable="true" ma:displayName="Persist ID" ma:description="Keep ID on add." ma:hidden="true" ma:internalName="_dlc_DocIdPersistId" ma:readOnly="true">
      <xsd:simpleType>
        <xsd:restriction base="dms:Boolean"/>
      </xsd:simpleType>
    </xsd:element>
    <xsd:element name="eb54ac91059940029a3cc8a4ff5af673" ma:index="68"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_dlc_DocIdUrl" ma:index="6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bf80e81150e248c48aa8cffdf0021a1f" ma:index="71"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4"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618e6b4-47fe-42e5-aeb1-b3107e5af189" elementFormDefault="qualified">
    <xsd:import namespace="http://schemas.microsoft.com/office/2006/documentManagement/types"/>
    <xsd:import namespace="http://schemas.microsoft.com/office/infopath/2007/PartnerControls"/>
    <xsd:element name="MediaServiceEventHashCode" ma:index="73" nillable="true" ma:displayName="MediaServiceEventHashCode" ma:hidden="true" ma:internalName="MediaServiceEventHashCode" ma:readOnly="true">
      <xsd:simpleType>
        <xsd:restriction base="dms:Text"/>
      </xsd:simpleType>
    </xsd:element>
    <xsd:element name="MediaServiceGenerationTime" ma:index="7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o" ma:contentTypeID="0x010100370D1BCD6F43D44F933033D97AAD65A2" ma:contentTypeVersion="7" ma:contentTypeDescription="Creare un nuovo documento." ma:contentTypeScope="" ma:versionID="62f81f99dbe8e1069ed3f840ae669696">
  <xsd:schema xmlns:xsd="http://www.w3.org/2001/XMLSchema" xmlns:xs="http://www.w3.org/2001/XMLSchema" xmlns:p="http://schemas.microsoft.com/office/2006/metadata/properties" xmlns:ns2="c0038cac-972e-4262-9dc6-a53ba4ce711b" xmlns:ns3="95079f09-50e8-482c-9230-d44f34515c3b" targetNamespace="http://schemas.microsoft.com/office/2006/metadata/properties" ma:root="true" ma:fieldsID="a3f0a5ce3ca5782b8c9ae04fd415e370" ns2:_="" ns3:_="">
    <xsd:import namespace="c0038cac-972e-4262-9dc6-a53ba4ce711b"/>
    <xsd:import namespace="95079f09-50e8-482c-9230-d44f34515c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38cac-972e-4262-9dc6-a53ba4ce71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fals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079f09-50e8-482c-9230-d44f34515c3b"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99B728-1911-4A8A-86ED-484F8A44511E}">
  <ds:schemaRefs>
    <ds:schemaRef ds:uri="http://schemas.microsoft.com/office/2006/documentManagement/types"/>
    <ds:schemaRef ds:uri="b618e6b4-47fe-42e5-aeb1-b3107e5af189"/>
    <ds:schemaRef ds:uri="http://purl.org/dc/terms/"/>
    <ds:schemaRef ds:uri="230E9DF3-BE65-4C73-A93B-D1236EBD677E"/>
    <ds:schemaRef ds:uri="http://purl.org/dc/dcmitype/"/>
    <ds:schemaRef ds:uri="http://schemas.microsoft.com/office/infopath/2007/PartnerControls"/>
    <ds:schemaRef ds:uri="http://schemas.openxmlformats.org/package/2006/metadata/core-properties"/>
    <ds:schemaRef ds:uri="http://schemas.microsoft.com/sharepoint/v3"/>
    <ds:schemaRef ds:uri="http://purl.org/dc/elements/1.1/"/>
    <ds:schemaRef ds:uri="230e9df3-be65-4c73-a93b-d1236ebd677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DB80BA8-3184-43F3-9933-42012ED3C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b618e6b4-47fe-42e5-aeb1-b3107e5af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B46836-3996-41E3-AA1D-DED2A1248B78}"/>
</file>

<file path=customXml/itemProps4.xml><?xml version="1.0" encoding="utf-8"?>
<ds:datastoreItem xmlns:ds="http://schemas.openxmlformats.org/officeDocument/2006/customXml" ds:itemID="{20F4DBF8-1ACD-43A8-8C3E-D913E94F06A5}">
  <ds:schemaRefs>
    <ds:schemaRef ds:uri="Microsoft.SharePoint.Taxonomy.ContentTypeSync"/>
  </ds:schemaRefs>
</ds:datastoreItem>
</file>

<file path=customXml/itemProps5.xml><?xml version="1.0" encoding="utf-8"?>
<ds:datastoreItem xmlns:ds="http://schemas.openxmlformats.org/officeDocument/2006/customXml" ds:itemID="{94DF23EA-3A30-4ED1-AC36-CE075C370B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4072</TotalTime>
  <Words>1037</Words>
  <Application>Microsoft Office PowerPoint</Application>
  <PresentationFormat>Custom</PresentationFormat>
  <Paragraphs>126</Paragraphs>
  <Slides>5</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Arial</vt:lpstr>
      <vt:lpstr>Calibri</vt:lpstr>
      <vt:lpstr>Segoe UI</vt:lpstr>
      <vt:lpstr>Segoe UI Light</vt:lpstr>
      <vt:lpstr>Segoe UI Semibold</vt:lpstr>
      <vt:lpstr>Segoe UI Semilight</vt:lpstr>
      <vt:lpstr>Times New Roman</vt:lpstr>
      <vt:lpstr>Wingdings</vt:lpstr>
      <vt:lpstr>12_Windows 10 Brand Template 16x9</vt:lpstr>
      <vt:lpstr>12_Office 365 PPT Template - 2017</vt:lpstr>
      <vt:lpstr>PowerPoint Presentation</vt:lpstr>
      <vt:lpstr>PowerPoint Presentation</vt:lpstr>
      <vt:lpstr>Scegli il giusto dispositivo Windows 10 Pro</vt:lpstr>
      <vt:lpstr>Abilitazione di scenari moderni con Microsoft 365</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 Campaign Sales Guide - Microsoft 365</dc:title>
  <dc:creator>Louisa Gauthier</dc:creator>
  <cp:lastModifiedBy>Bhandary, Arpita</cp:lastModifiedBy>
  <cp:revision>47</cp:revision>
  <cp:lastPrinted>2018-10-12T20:24:23Z</cp:lastPrinted>
  <dcterms:modified xsi:type="dcterms:W3CDTF">2019-01-04T14:46:18Z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0x010100370D1BCD6F43D44F933033D97AAD65A2</vt:lpwstr>
  </property>
  <property fmtid="{D5CDD505-2E9C-101B-9397-08002B2CF9AE}" pid="3" name="_dlc_DocIdItemGuid">
    <vt:lpwstr>cd500dba-9f19-44bf-96fe-cef57091655a</vt:lpwstr>
  </property>
  <property fmtid="{D5CDD505-2E9C-101B-9397-08002B2CF9AE}" pid="4" name="MSIP_Label_f42aa342-8706-4288-bd11-ebb85995028c_Enabled">
    <vt:lpwstr>True</vt:lpwstr>
  </property>
  <property fmtid="{D5CDD505-2E9C-101B-9397-08002B2CF9AE}" pid="5" name="MSIP_Label_f42aa342-8706-4288-bd11-ebb85995028c_SiteId">
    <vt:lpwstr>72f988bf-86f1-41af-91ab-2d7cd011db47</vt:lpwstr>
  </property>
  <property fmtid="{D5CDD505-2E9C-101B-9397-08002B2CF9AE}" pid="6" name="MSIP_Label_f42aa342-8706-4288-bd11-ebb85995028c_Owner">
    <vt:lpwstr>strinen@microsoft.com</vt:lpwstr>
  </property>
  <property fmtid="{D5CDD505-2E9C-101B-9397-08002B2CF9AE}" pid="7" name="MSIP_Label_f42aa342-8706-4288-bd11-ebb85995028c_SetDate">
    <vt:lpwstr>2018-03-08T01:55:09.8123273Z</vt:lpwstr>
  </property>
  <property fmtid="{D5CDD505-2E9C-101B-9397-08002B2CF9AE}" pid="8" name="MSIP_Label_f42aa342-8706-4288-bd11-ebb85995028c_Name">
    <vt:lpwstr>General</vt:lpwstr>
  </property>
  <property fmtid="{D5CDD505-2E9C-101B-9397-08002B2CF9AE}" pid="9" name="MSIP_Label_f42aa342-8706-4288-bd11-ebb85995028c_Application">
    <vt:lpwstr>Microsoft Azure Information Protection</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y fmtid="{D5CDD505-2E9C-101B-9397-08002B2CF9AE}" pid="12" name="of67e5d4b76f4a9db8769983fda9cec0">
    <vt:lpwstr/>
  </property>
  <property fmtid="{D5CDD505-2E9C-101B-9397-08002B2CF9AE}" pid="13" name="NewsType">
    <vt:lpwstr/>
  </property>
  <property fmtid="{D5CDD505-2E9C-101B-9397-08002B2CF9AE}" pid="14" name="TaxKeyword">
    <vt:lpwstr/>
  </property>
  <property fmtid="{D5CDD505-2E9C-101B-9397-08002B2CF9AE}" pid="15" name="_dlc_policyId">
    <vt:lpwstr/>
  </property>
  <property fmtid="{D5CDD505-2E9C-101B-9397-08002B2CF9AE}" pid="16" name="Region">
    <vt:lpwstr/>
  </property>
  <property fmtid="{D5CDD505-2E9C-101B-9397-08002B2CF9AE}" pid="17" name="Confidentiality">
    <vt:lpwstr>114;#partner ready|207d4327-6b5f-454c-8f06-5ab2802d5700</vt:lpwstr>
  </property>
  <property fmtid="{D5CDD505-2E9C-101B-9397-08002B2CF9AE}" pid="18" name="ItemType">
    <vt:lpwstr/>
  </property>
  <property fmtid="{D5CDD505-2E9C-101B-9397-08002B2CF9AE}" pid="19" name="MSProducts">
    <vt:lpwstr/>
  </property>
  <property fmtid="{D5CDD505-2E9C-101B-9397-08002B2CF9AE}" pid="20" name="Industries">
    <vt:lpwstr/>
  </property>
  <property fmtid="{D5CDD505-2E9C-101B-9397-08002B2CF9AE}" pid="21" name="Competitors">
    <vt:lpwstr/>
  </property>
  <property fmtid="{D5CDD505-2E9C-101B-9397-08002B2CF9AE}" pid="22" name="SMSGDomain">
    <vt:lpwstr/>
  </property>
  <property fmtid="{D5CDD505-2E9C-101B-9397-08002B2CF9AE}" pid="23" name="ExperienceContentType">
    <vt:lpwstr/>
  </property>
  <property fmtid="{D5CDD505-2E9C-101B-9397-08002B2CF9AE}" pid="24" name="BusinessArchitecture">
    <vt:lpwstr/>
  </property>
  <property fmtid="{D5CDD505-2E9C-101B-9397-08002B2CF9AE}" pid="25" name="Products">
    <vt:lpwstr/>
  </property>
  <property fmtid="{D5CDD505-2E9C-101B-9397-08002B2CF9AE}" pid="26" name="l6f004f21209409da86a713c0f24627d">
    <vt:lpwstr/>
  </property>
  <property fmtid="{D5CDD505-2E9C-101B-9397-08002B2CF9AE}" pid="27" name="MSProductsTaxHTField0">
    <vt:lpwstr/>
  </property>
  <property fmtid="{D5CDD505-2E9C-101B-9397-08002B2CF9AE}" pid="28" name="Groups">
    <vt:lpwstr/>
  </property>
  <property fmtid="{D5CDD505-2E9C-101B-9397-08002B2CF9AE}" pid="29" name="Topics">
    <vt:lpwstr/>
  </property>
  <property fmtid="{D5CDD505-2E9C-101B-9397-08002B2CF9AE}" pid="30" name="Languages">
    <vt:lpwstr/>
  </property>
  <property fmtid="{D5CDD505-2E9C-101B-9397-08002B2CF9AE}" pid="31" name="e8080b0481964c759b2c36ae49591b31">
    <vt:lpwstr/>
  </property>
  <property fmtid="{D5CDD505-2E9C-101B-9397-08002B2CF9AE}" pid="32" name="_docset_NoMedatataSyncRequired">
    <vt:lpwstr>False</vt:lpwstr>
  </property>
  <property fmtid="{D5CDD505-2E9C-101B-9397-08002B2CF9AE}" pid="33" name="TechnicalLevel">
    <vt:lpwstr/>
  </property>
  <property fmtid="{D5CDD505-2E9C-101B-9397-08002B2CF9AE}" pid="34" name="Audiences">
    <vt:lpwstr/>
  </property>
  <property fmtid="{D5CDD505-2E9C-101B-9397-08002B2CF9AE}" pid="35" name="ldac8aee9d1f469e8cd8c3f8d6a615f2">
    <vt:lpwstr/>
  </property>
  <property fmtid="{D5CDD505-2E9C-101B-9397-08002B2CF9AE}" pid="36" name="EmployeeRole">
    <vt:lpwstr/>
  </property>
  <property fmtid="{D5CDD505-2E9C-101B-9397-08002B2CF9AE}" pid="37" name="NewsTopic">
    <vt:lpwstr/>
  </property>
  <property fmtid="{D5CDD505-2E9C-101B-9397-08002B2CF9AE}" pid="38" name="Roles">
    <vt:lpwstr/>
  </property>
  <property fmtid="{D5CDD505-2E9C-101B-9397-08002B2CF9AE}" pid="39" name="ItemRetentionFormula">
    <vt:lpwstr/>
  </property>
  <property fmtid="{D5CDD505-2E9C-101B-9397-08002B2CF9AE}" pid="40" name="NewsSource">
    <vt:lpwstr/>
  </property>
  <property fmtid="{D5CDD505-2E9C-101B-9397-08002B2CF9AE}" pid="41" name="SMSGTags">
    <vt:lpwstr/>
  </property>
  <property fmtid="{D5CDD505-2E9C-101B-9397-08002B2CF9AE}" pid="42" name="MSPhysicalGeography">
    <vt:lpwstr/>
  </property>
  <property fmtid="{D5CDD505-2E9C-101B-9397-08002B2CF9AE}" pid="43" name="j3562c58ee414e028925bc902cfc01a1">
    <vt:lpwstr/>
  </property>
  <property fmtid="{D5CDD505-2E9C-101B-9397-08002B2CF9AE}" pid="44" name="EnterpriseDomainTags">
    <vt:lpwstr/>
  </property>
  <property fmtid="{D5CDD505-2E9C-101B-9397-08002B2CF9AE}" pid="45" name="ActivitiesAndPrograms">
    <vt:lpwstr/>
  </property>
  <property fmtid="{D5CDD505-2E9C-101B-9397-08002B2CF9AE}" pid="46" name="Partners">
    <vt:lpwstr/>
  </property>
  <property fmtid="{D5CDD505-2E9C-101B-9397-08002B2CF9AE}" pid="47" name="la4444b61d19467597d63190b69ac227">
    <vt:lpwstr/>
  </property>
  <property fmtid="{D5CDD505-2E9C-101B-9397-08002B2CF9AE}" pid="48" name="Segments">
    <vt:lpwstr/>
  </property>
</Properties>
</file>